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8"/>
  </p:notesMasterIdLst>
  <p:handoutMasterIdLst>
    <p:handoutMasterId r:id="rId129"/>
  </p:handoutMasterIdLst>
  <p:sldIdLst>
    <p:sldId id="537" r:id="rId2"/>
    <p:sldId id="524" r:id="rId3"/>
    <p:sldId id="441" r:id="rId4"/>
    <p:sldId id="442" r:id="rId5"/>
    <p:sldId id="443" r:id="rId6"/>
    <p:sldId id="444" r:id="rId7"/>
    <p:sldId id="445" r:id="rId8"/>
    <p:sldId id="533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258" r:id="rId19"/>
    <p:sldId id="398" r:id="rId20"/>
    <p:sldId id="428" r:id="rId21"/>
    <p:sldId id="422" r:id="rId22"/>
    <p:sldId id="457" r:id="rId23"/>
    <p:sldId id="389" r:id="rId24"/>
    <p:sldId id="426" r:id="rId25"/>
    <p:sldId id="523" r:id="rId26"/>
    <p:sldId id="427" r:id="rId27"/>
    <p:sldId id="538" r:id="rId28"/>
    <p:sldId id="529" r:id="rId29"/>
    <p:sldId id="527" r:id="rId30"/>
    <p:sldId id="528" r:id="rId31"/>
    <p:sldId id="532" r:id="rId32"/>
    <p:sldId id="392" r:id="rId33"/>
    <p:sldId id="393" r:id="rId34"/>
    <p:sldId id="394" r:id="rId35"/>
    <p:sldId id="395" r:id="rId36"/>
    <p:sldId id="399" r:id="rId37"/>
    <p:sldId id="429" r:id="rId38"/>
    <p:sldId id="535" r:id="rId39"/>
    <p:sldId id="410" r:id="rId40"/>
    <p:sldId id="301" r:id="rId41"/>
    <p:sldId id="430" r:id="rId42"/>
    <p:sldId id="302" r:id="rId43"/>
    <p:sldId id="303" r:id="rId44"/>
    <p:sldId id="534" r:id="rId45"/>
    <p:sldId id="304" r:id="rId46"/>
    <p:sldId id="305" r:id="rId47"/>
    <p:sldId id="306" r:id="rId48"/>
    <p:sldId id="307" r:id="rId49"/>
    <p:sldId id="308" r:id="rId50"/>
    <p:sldId id="309" r:id="rId51"/>
    <p:sldId id="423" r:id="rId52"/>
    <p:sldId id="310" r:id="rId53"/>
    <p:sldId id="311" r:id="rId54"/>
    <p:sldId id="519" r:id="rId55"/>
    <p:sldId id="312" r:id="rId56"/>
    <p:sldId id="313" r:id="rId57"/>
    <p:sldId id="314" r:id="rId58"/>
    <p:sldId id="315" r:id="rId59"/>
    <p:sldId id="316" r:id="rId60"/>
    <p:sldId id="317" r:id="rId61"/>
    <p:sldId id="340" r:id="rId62"/>
    <p:sldId id="320" r:id="rId63"/>
    <p:sldId id="484" r:id="rId64"/>
    <p:sldId id="321" r:id="rId65"/>
    <p:sldId id="341" r:id="rId66"/>
    <p:sldId id="485" r:id="rId67"/>
    <p:sldId id="486" r:id="rId68"/>
    <p:sldId id="487" r:id="rId69"/>
    <p:sldId id="342" r:id="rId70"/>
    <p:sldId id="440" r:id="rId71"/>
    <p:sldId id="530" r:id="rId72"/>
    <p:sldId id="488" r:id="rId73"/>
    <p:sldId id="490" r:id="rId74"/>
    <p:sldId id="424" r:id="rId75"/>
    <p:sldId id="324" r:id="rId76"/>
    <p:sldId id="520" r:id="rId77"/>
    <p:sldId id="325" r:id="rId78"/>
    <p:sldId id="411" r:id="rId79"/>
    <p:sldId id="514" r:id="rId80"/>
    <p:sldId id="416" r:id="rId81"/>
    <p:sldId id="483" r:id="rId82"/>
    <p:sldId id="482" r:id="rId83"/>
    <p:sldId id="418" r:id="rId84"/>
    <p:sldId id="419" r:id="rId85"/>
    <p:sldId id="420" r:id="rId86"/>
    <p:sldId id="421" r:id="rId87"/>
    <p:sldId id="339" r:id="rId88"/>
    <p:sldId id="412" r:id="rId89"/>
    <p:sldId id="495" r:id="rId90"/>
    <p:sldId id="326" r:id="rId91"/>
    <p:sldId id="496" r:id="rId92"/>
    <p:sldId id="497" r:id="rId93"/>
    <p:sldId id="328" r:id="rId94"/>
    <p:sldId id="335" r:id="rId95"/>
    <p:sldId id="494" r:id="rId96"/>
    <p:sldId id="270" r:id="rId97"/>
    <p:sldId id="503" r:id="rId98"/>
    <p:sldId id="400" r:id="rId99"/>
    <p:sldId id="505" r:id="rId100"/>
    <p:sldId id="539" r:id="rId101"/>
    <p:sldId id="507" r:id="rId102"/>
    <p:sldId id="518" r:id="rId103"/>
    <p:sldId id="516" r:id="rId104"/>
    <p:sldId id="401" r:id="rId105"/>
    <p:sldId id="271" r:id="rId106"/>
    <p:sldId id="508" r:id="rId107"/>
    <p:sldId id="515" r:id="rId108"/>
    <p:sldId id="521" r:id="rId109"/>
    <p:sldId id="272" r:id="rId110"/>
    <p:sldId id="517" r:id="rId111"/>
    <p:sldId id="536" r:id="rId112"/>
    <p:sldId id="525" r:id="rId113"/>
    <p:sldId id="526" r:id="rId114"/>
    <p:sldId id="413" r:id="rId115"/>
    <p:sldId id="509" r:id="rId116"/>
    <p:sldId id="510" r:id="rId117"/>
    <p:sldId id="511" r:id="rId118"/>
    <p:sldId id="512" r:id="rId119"/>
    <p:sldId id="513" r:id="rId120"/>
    <p:sldId id="501" r:id="rId121"/>
    <p:sldId id="406" r:id="rId122"/>
    <p:sldId id="531" r:id="rId123"/>
    <p:sldId id="403" r:id="rId124"/>
    <p:sldId id="498" r:id="rId125"/>
    <p:sldId id="414" r:id="rId126"/>
    <p:sldId id="476" r:id="rId1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712" autoAdjust="0"/>
  </p:normalViewPr>
  <p:slideViewPr>
    <p:cSldViewPr>
      <p:cViewPr>
        <p:scale>
          <a:sx n="81" d="100"/>
          <a:sy n="81" d="100"/>
        </p:scale>
        <p:origin x="-27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83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367401-687C-4A3F-8E41-2D27973E3DFF}" type="datetimeFigureOut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C038EE-A339-4ADB-8F13-89F776DD0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30E945-4E91-443A-8E1B-DA918C23C18A}" type="datetimeFigureOut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5065F3-448B-4E2E-8312-0DACB2D1F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92A1A-18B4-438D-817E-9B0B6C2B83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C269E-C404-423D-8B3A-3DAA9C0284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BA47FE-6260-4935-9A62-EA00AF0EA4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4534D-87F3-4489-BA62-55DE0E5047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E5B5B3-3767-49F1-800F-BD21B93E40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616E3F-F0F2-4706-BCCB-777D1B2857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DC06BF-19D6-480C-8363-3A7AB2BA85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283DD-8DC1-4AE5-B6D2-23B6B6EF66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6B44D6-4457-4E7B-B9C0-81CC81F2CA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6A11B5-C129-4426-9151-1E213B3A18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56EF94-E046-42F8-8921-53D6DC0AFD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0894D-91D0-4FB6-98D9-0F30CC230D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91AA24-6BC7-4F92-B0F8-776D2C0160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D1DE49-239E-4F86-ABF8-81EC791350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534A4-5CC9-4775-BBFF-A3359928AB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14BA6C-499C-4553-8D1A-89C2018BC1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489078-0C82-467A-A632-0CAAE8A32E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CB0C31-ACB7-4D84-9D39-CB3151820F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D03828-9B02-4FE4-A89D-29AAB07E38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646F3-B40A-4CF1-B5AE-7838EF6DA9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D957EA-79BC-4295-AC22-8678E5F290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D99A7-02E6-4312-8C39-1ED26EFA4A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D5695-A291-4B54-A5F5-7285A2C532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12572-2584-4E19-84A5-8483B2FF5D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28520B-8363-4BDB-B24C-862151B8C7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04AFEC-D9B5-4899-A0EC-3E8B884A08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C500D-DF19-4635-80F2-EE995E80BF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DE32AB-CAA7-40F0-8C51-A5D4E98A59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2BB5B-5F25-4A36-BFB9-B8E4B0E462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9A4D58-0780-43C5-9016-F0B16B630B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EE9A3F-C5F2-4CA7-A243-6EAEE1B78C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7CB19-3B3B-4C33-99B9-2607E253EC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12B04-0E2B-4C2E-893F-4B5839DA51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A40AA-4E61-4874-BB25-A81F7ABC1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F85BD-2358-497A-BB6D-15CE06AFFA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E34B8-E215-43F0-9F5F-2E83F9A014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1AA1D-6D07-418D-AE9F-2B753AB3DA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98C70E-ED50-4F70-9D04-4D4BAC8C63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EB6A8-7569-4450-88AF-A0E23A32CB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8F65-D223-4A30-B083-66073C330D5E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01A0D-2263-468A-A733-4C871D87B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F9AF-AE2E-4995-8B8E-DC7C4CB1C3E2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E5DD-3104-4822-89F1-861D2DE76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322E-AF1B-4DF4-AC26-48D46E1AE779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30B5-4362-47CF-B4AB-5168887FA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2AE4B-A490-4634-B667-BF44FA9990F9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3FCC-C6C2-44C2-942F-564C1348E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D1EE-BDF2-49FF-80A3-E2019091191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73B3-231A-409C-8A9C-DDDEB932E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2A66-BBAD-47D5-83D8-C21C1BA606D7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9359-34DC-43C1-B405-2F9B22D3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59C4-27AE-4852-8396-780BD9322741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07D5-EAA4-4256-AF68-AA1060B36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9BFE-25C7-4686-8E0F-B07483DA32C5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C91-C7FF-498F-B163-A8D38337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11D5-0D46-46EE-AB70-3081ACA0A171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F129-0C8D-49A5-92C8-BED2175D4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8ACD-D71F-4DCC-8302-4E77256ED5DC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8E24-14C6-40D6-9BC8-8B81F2AAC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2ACAF-5A30-422D-BBC9-D884C7CD3C5A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79A98-4F28-4245-BE9E-892C97BC7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3624AD-43A9-46AA-9DBA-8B3FF9A826A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3DCE06-3399-408B-AC8A-34FDDF205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www.wineskinsentertainment.com/images/Netflix_4C_White_Logo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234113"/>
            <a:ext cx="1066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upload.wikimedia.org/wikipedia/en/9/9a/Enron_Logo.svg" TargetMode="External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Netflix Culture:</a:t>
            </a:r>
            <a:br>
              <a:rPr lang="en-US" sz="4800" smtClean="0"/>
            </a:br>
            <a:r>
              <a:rPr lang="en-US" sz="4800" smtClean="0"/>
              <a:t>Freedom &amp; Responsibility </a:t>
            </a:r>
            <a:br>
              <a:rPr lang="en-US" sz="4800" smtClean="0"/>
            </a:br>
            <a:endParaRPr lang="en-US" sz="4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AF8A4-AE0F-41B3-AAE6-92CFE16E7667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5363" name="Picture 4" descr="http://www.webdesign.org/img_articles/4912/ying-y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81400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23A-5E4D-492F-9E08-7E6DC2480F6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3487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Communication</a:t>
            </a:r>
            <a:endParaRPr lang="en-US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listen well, instead of reacting fast, so you can better understand </a:t>
            </a:r>
          </a:p>
          <a:p>
            <a:endParaRPr lang="en-US" sz="2000"/>
          </a:p>
          <a:p>
            <a:r>
              <a:rPr lang="en-US" sz="2000"/>
              <a:t>You are concise and articulate in speech and writing </a:t>
            </a:r>
          </a:p>
          <a:p>
            <a:endParaRPr lang="en-US" sz="2000"/>
          </a:p>
          <a:p>
            <a:r>
              <a:rPr lang="en-US" sz="2000"/>
              <a:t>You treat people with respect independent of their status or disagreement with you </a:t>
            </a:r>
          </a:p>
          <a:p>
            <a:endParaRPr lang="en-US" sz="2000"/>
          </a:p>
          <a:p>
            <a:r>
              <a:rPr lang="en-US" sz="2000"/>
              <a:t>You maintain calm poise in stressful situations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Annual Comp Review</a:t>
            </a:r>
          </a:p>
        </p:txBody>
      </p:sp>
      <p:sp>
        <p:nvSpPr>
          <p:cNvPr id="155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many firms, when employees are hired, market compensation applies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But at comp review time, it no longer applies!</a:t>
            </a:r>
          </a:p>
          <a:p>
            <a:pPr eaLnBrk="1" hangingPunct="1"/>
            <a:r>
              <a:rPr lang="en-US" smtClean="0"/>
              <a:t>At Netflix, market comp always applies:</a:t>
            </a:r>
          </a:p>
          <a:p>
            <a:pPr lvl="1" eaLnBrk="1" hangingPunct="1"/>
            <a:r>
              <a:rPr lang="en-US" smtClean="0"/>
              <a:t>Essentially, top of market comp is re-established each year for high performing employees</a:t>
            </a:r>
          </a:p>
          <a:p>
            <a:pPr lvl="1" eaLnBrk="1" hangingPunct="1"/>
            <a:r>
              <a:rPr lang="en-US" smtClean="0"/>
              <a:t>At annual comp review, manager has to answer the Three Tests for the personal market for each of their employees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19ED9-0274-4521-94E1-B4705C45D556}" type="slidenum">
              <a:rPr lang="en-US"/>
              <a:pPr>
                <a:defRPr/>
              </a:pPr>
              <a:t>100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Fixed Budgets</a:t>
            </a:r>
          </a:p>
        </p:txBody>
      </p:sp>
      <p:sp>
        <p:nvSpPr>
          <p:cNvPr id="156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no centrally administered “raise pools” each year</a:t>
            </a:r>
          </a:p>
          <a:p>
            <a:pPr eaLnBrk="1" hangingPunct="1"/>
            <a:r>
              <a:rPr lang="en-US" smtClean="0"/>
              <a:t>Instead, each manager aligns their people to top of market each year – the market will be different in different areas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DA9DB-9A17-4D54-8121-03E31C7A75A6}" type="slidenum">
              <a:rPr lang="en-US"/>
              <a:pPr>
                <a:defRPr/>
              </a:pPr>
              <a:t>101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Compensation Over Time</a:t>
            </a:r>
          </a:p>
        </p:txBody>
      </p:sp>
      <p:sp>
        <p:nvSpPr>
          <p:cNvPr id="157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people will move up in comp very quickly because their value in the marketplace is moving up quickly, driven by increasing skills and/or great demand for their area</a:t>
            </a:r>
          </a:p>
          <a:p>
            <a:pPr eaLnBrk="1" hangingPunct="1"/>
            <a:r>
              <a:rPr lang="en-US" smtClean="0"/>
              <a:t>Some people will stay flat because their value in the marketplace has done that</a:t>
            </a:r>
          </a:p>
          <a:p>
            <a:pPr lvl="1" eaLnBrk="1" hangingPunct="1"/>
            <a:r>
              <a:rPr lang="en-US" smtClean="0"/>
              <a:t>Depends in part on inflation and economy</a:t>
            </a:r>
          </a:p>
          <a:p>
            <a:pPr lvl="1" eaLnBrk="1" hangingPunct="1"/>
            <a:r>
              <a:rPr lang="en-US" smtClean="0"/>
              <a:t>Always top of market, though, for that person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C2E14-974D-4E28-A79D-AF7D8332823B}" type="slidenum">
              <a:rPr lang="en-US"/>
              <a:pPr>
                <a:defRPr/>
              </a:pPr>
              <a:t>102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Compensation Not Dependent </a:t>
            </a:r>
            <a:br>
              <a:rPr lang="en-US" dirty="0" smtClean="0"/>
            </a:br>
            <a:r>
              <a:rPr lang="en-US" dirty="0" smtClean="0"/>
              <a:t>on Netflix Success</a:t>
            </a:r>
            <a:endParaRPr lang="en-US" dirty="0"/>
          </a:p>
        </p:txBody>
      </p:sp>
      <p:sp>
        <p:nvSpPr>
          <p:cNvPr id="158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Whether Netflix is prospering or floundering, we pay at the top of the market</a:t>
            </a:r>
          </a:p>
          <a:p>
            <a:pPr lvl="1" eaLnBrk="1" hangingPunct="1"/>
            <a:r>
              <a:rPr lang="en-US" smtClean="0"/>
              <a:t>i.e., sports teams with losing records still pay talent the market rate</a:t>
            </a:r>
          </a:p>
          <a:p>
            <a:pPr eaLnBrk="1" hangingPunct="1"/>
            <a:r>
              <a:rPr lang="en-US" smtClean="0"/>
              <a:t>Employees can choose how much they want to link their economic destiny to Netflix by deciding how many Netflix stock options they want to 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96DC8-018C-4612-B419-5E5E9DB3F1AE}" type="slidenum">
              <a:rPr lang="en-US"/>
              <a:pPr>
                <a:defRPr/>
              </a:pPr>
              <a:t>103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Comp Practices</a:t>
            </a:r>
          </a:p>
        </p:txBody>
      </p:sp>
      <p:sp>
        <p:nvSpPr>
          <p:cNvPr id="159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Manager sets pay at Nth percentile of title-linked compensation data</a:t>
            </a:r>
          </a:p>
          <a:p>
            <a:pPr lvl="1" eaLnBrk="1" hangingPunct="1"/>
            <a:r>
              <a:rPr lang="en-US" smtClean="0"/>
              <a:t>The “Major League Pitcher” problem</a:t>
            </a:r>
          </a:p>
          <a:p>
            <a:pPr eaLnBrk="1" hangingPunct="1"/>
            <a:r>
              <a:rPr lang="en-US" smtClean="0"/>
              <a:t>Manager cares about internal parity instead of external market value</a:t>
            </a:r>
          </a:p>
          <a:p>
            <a:pPr lvl="1" eaLnBrk="1" hangingPunct="1"/>
            <a:r>
              <a:rPr lang="en-US" smtClean="0"/>
              <a:t>Fairness in comp is being true to the market</a:t>
            </a:r>
          </a:p>
          <a:p>
            <a:pPr eaLnBrk="1" hangingPunct="1"/>
            <a:r>
              <a:rPr lang="en-US" smtClean="0"/>
              <a:t>Manager gives everyone a 4% raise</a:t>
            </a:r>
          </a:p>
          <a:p>
            <a:pPr lvl="1" eaLnBrk="1" hangingPunct="1"/>
            <a:r>
              <a:rPr lang="en-US" smtClean="0"/>
              <a:t>Very unlikely to reflect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D2808-4528-4BB4-BED2-A4B27BF6B6FA}" type="slidenum">
              <a:rPr lang="en-US"/>
              <a:pPr>
                <a:defRPr/>
              </a:pPr>
              <a:t>104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Top of Market Comp </a:t>
            </a:r>
            <a:br>
              <a:rPr lang="en-US" dirty="0" smtClean="0"/>
            </a:br>
            <a:r>
              <a:rPr lang="en-US" dirty="0" smtClean="0"/>
              <a:t>Done Right...</a:t>
            </a:r>
            <a:endParaRPr lang="en-US" dirty="0"/>
          </a:p>
        </p:txBody>
      </p:sp>
      <p:sp>
        <p:nvSpPr>
          <p:cNvPr id="160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rarely counter with higher comp when someone is voluntarily leaving because we have already moved comp to our max for that person</a:t>
            </a:r>
          </a:p>
          <a:p>
            <a:pPr eaLnBrk="1" hangingPunct="1"/>
            <a:r>
              <a:rPr lang="en-US" smtClean="0"/>
              <a:t>Employees will feel they are getting paid well relative to their other options in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064E9-61A9-4879-A2D1-3B6573417ED1}" type="slidenum">
              <a:rPr lang="en-US"/>
              <a:pPr>
                <a:defRPr/>
              </a:pPr>
              <a:t>105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Versus Traditional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Traditional model is good prior year earns a raise, independent of market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Problem is employees can get materially under- or over-paid relative to the market, over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materially under-paid, employees switch firms to take advantage of market-based pay on hiring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materially over-paid, employees are trapped in current firm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Consistent market-based pay is better model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61443-0D92-4568-99D5-4E67B4100666}" type="slidenum">
              <a:rPr lang="en-US"/>
              <a:pPr>
                <a:defRPr/>
              </a:pPr>
              <a:t>106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 Success</a:t>
            </a:r>
          </a:p>
        </p:txBody>
      </p:sp>
      <p:sp>
        <p:nvSpPr>
          <p:cNvPr id="162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It’s pretty ingrained in our society that the size of one’s raise is the indicator of how well one did the prior year</a:t>
            </a:r>
          </a:p>
          <a:p>
            <a:pPr lvl="1" eaLnBrk="1" hangingPunct="1"/>
            <a:r>
              <a:rPr lang="en-US" smtClean="0"/>
              <a:t>but for us the other factor is the outside market</a:t>
            </a:r>
          </a:p>
          <a:p>
            <a:pPr eaLnBrk="1" hangingPunct="1"/>
            <a:r>
              <a:rPr lang="en-US" smtClean="0"/>
              <a:t>Employee success is still a big factor in comp because it influences market value</a:t>
            </a:r>
          </a:p>
          <a:p>
            <a:pPr lvl="1" eaLnBrk="1" hangingPunct="1"/>
            <a:r>
              <a:rPr lang="en-US" smtClean="0"/>
              <a:t>In particular, how much we would pay to keep the 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3D6F2-1126-4D35-A386-76583139E4F2}" type="slidenum">
              <a:rPr lang="en-US"/>
              <a:pPr>
                <a:defRPr/>
              </a:pPr>
              <a:t>107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Good For Each Employee to Understand Their Market Value</a:t>
            </a:r>
            <a:endParaRPr lang="en-US" dirty="0"/>
          </a:p>
        </p:txBody>
      </p:sp>
      <p:sp>
        <p:nvSpPr>
          <p:cNvPr id="163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It’s a healthy idea, not a traitorous one, to understand what other firms would pay you, by interviewing and talking to peers at other companies</a:t>
            </a:r>
          </a:p>
          <a:p>
            <a:pPr lvl="1" eaLnBrk="1" hangingPunct="1"/>
            <a:r>
              <a:rPr lang="en-US" smtClean="0"/>
              <a:t>Talk with your manager about what you find in terms of comp</a:t>
            </a:r>
          </a:p>
          <a:p>
            <a:pPr lvl="1" eaLnBrk="1" hangingPunct="1"/>
            <a:r>
              <a:rPr lang="en-US" smtClean="0"/>
              <a:t>Stay mindful of company confidential information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65759-5D41-4E17-93E9-4841D7C1CA20}" type="slidenum">
              <a:rPr lang="en-US"/>
              <a:pPr>
                <a:defRPr/>
              </a:pPr>
              <a:t>108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Big salary is the </a:t>
            </a:r>
            <a:r>
              <a:rPr lang="en-US" b="1" dirty="0" smtClean="0">
                <a:solidFill>
                  <a:srgbClr val="00B050"/>
                </a:solidFill>
              </a:rPr>
              <a:t>most efficient </a:t>
            </a:r>
            <a:r>
              <a:rPr lang="en-US" dirty="0" smtClean="0"/>
              <a:t>form of comp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 motivating for any given expense level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bonuses, no free stock options, no philanthropic match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Instead, </a:t>
            </a:r>
            <a:r>
              <a:rPr lang="en-US" b="1" dirty="0" smtClean="0">
                <a:solidFill>
                  <a:srgbClr val="00B050"/>
                </a:solidFill>
              </a:rPr>
              <a:t>put all that expense into big salaries, </a:t>
            </a:r>
            <a:r>
              <a:rPr lang="en-US" dirty="0" smtClean="0"/>
              <a:t>and give people freedom to spend their salaries as they think best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Health benefits: employees get $10k per year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they choose Netflix plans that are less than $10k, they keep the difference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they don’t need benefits from us, they keep all $10k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CEO or receptionist: everyone gets $10k for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F96D7-56F3-4395-A564-8E8F023E87E9}" type="slidenum">
              <a:rPr lang="en-US"/>
              <a:pPr>
                <a:defRPr/>
              </a:pPr>
              <a:t>109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675CA-F0CD-4E21-B69D-9E1E12B0223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627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Impact</a:t>
            </a:r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accomplish amazing amounts of important work </a:t>
            </a:r>
          </a:p>
          <a:p>
            <a:endParaRPr lang="en-US" sz="2000"/>
          </a:p>
          <a:p>
            <a:r>
              <a:rPr lang="en-US" sz="2000"/>
              <a:t>You demonstrate consistently strong performance so colleagues can rely upon you </a:t>
            </a:r>
          </a:p>
          <a:p>
            <a:endParaRPr lang="en-US" sz="2000"/>
          </a:p>
          <a:p>
            <a:r>
              <a:rPr lang="en-US" sz="2000"/>
              <a:t>You focus on great results rather than on process </a:t>
            </a:r>
          </a:p>
          <a:p>
            <a:endParaRPr lang="en-US" sz="2000"/>
          </a:p>
          <a:p>
            <a:r>
              <a:rPr lang="en-US" sz="2000"/>
              <a:t>You exhibit bias-to-action, and avoid analysis-paralysis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Optional Options</a:t>
            </a:r>
          </a:p>
        </p:txBody>
      </p:sp>
      <p:sp>
        <p:nvSpPr>
          <p:cNvPr id="165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Employees get top of market salary, and then can request to trade salary for stock options</a:t>
            </a:r>
          </a:p>
          <a:p>
            <a:pPr eaLnBrk="1" hangingPunct="1"/>
            <a:r>
              <a:rPr lang="en-US" smtClean="0"/>
              <a:t>Some people take all cash, some people request half their comp in options</a:t>
            </a:r>
          </a:p>
          <a:p>
            <a:pPr lvl="1" eaLnBrk="1" hangingPunct="1"/>
            <a:r>
              <a:rPr lang="en-US" smtClean="0"/>
              <a:t> Both are OK</a:t>
            </a:r>
          </a:p>
          <a:p>
            <a:pPr eaLnBrk="1" hangingPunct="1"/>
            <a:r>
              <a:rPr lang="en-US" smtClean="0"/>
              <a:t>This is consistent with freedom and responsibility, and lets employees decide how much risk/reward is comfortable for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3CD14-6232-4472-9566-A8FBA0E03C08}" type="slidenum">
              <a:rPr lang="en-US"/>
              <a:pPr>
                <a:defRPr/>
              </a:pPr>
              <a:t>110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 on Stock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options are </a:t>
            </a:r>
            <a:r>
              <a:rPr lang="en-US" i="1" dirty="0"/>
              <a:t>fully vested </a:t>
            </a:r>
            <a:r>
              <a:rPr lang="en-US" dirty="0"/>
              <a:t>and are 10-years-to-exercise options, independent of how long one stays at Netflix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These fully vested options are granted monthly at the then current stock price, so employees get price averaging on their exercise price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These options cost employees less than half of what such options would cost in the open market, and are from pre-tax salary, so are a great </a:t>
            </a:r>
            <a:r>
              <a:rPr lang="en-US" dirty="0" smtClean="0"/>
              <a:t>deal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Employees can change their option request annually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</a:t>
            </a:r>
            <a:r>
              <a:rPr lang="en-US" dirty="0" smtClean="0"/>
              <a:t>ptions </a:t>
            </a:r>
            <a:r>
              <a:rPr lang="en-US" dirty="0"/>
              <a:t>become valuable </a:t>
            </a:r>
            <a:r>
              <a:rPr lang="en-US" i="1" dirty="0"/>
              <a:t>only if Netflix stock climbs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A5B41-3D5C-4F4F-97F2-998B7A9F2DB1}" type="slidenum">
              <a:rPr lang="en-US"/>
              <a:pPr>
                <a:defRPr/>
              </a:pPr>
              <a:t>111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Vesting or Deferred Comp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don’t want managers to “own” their people with vesting – all comp is fully vested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want managers to be responsible for creating a great place to work, and paying at the top of market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Employees are free to leave us anytime, without penalty, but nearly everyone stays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Employees stay because they are passionate about their work, and well paid, not because of a deferred compensation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6A41D-78E3-4245-B887-FF9187DED6C9}" type="slidenum">
              <a:rPr lang="en-US"/>
              <a:pPr>
                <a:defRPr/>
              </a:pPr>
              <a:t>112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Ranking Against Other Employees</a:t>
            </a:r>
            <a:endParaRPr lang="en-US" dirty="0"/>
          </a:p>
        </p:txBody>
      </p:sp>
      <p:sp>
        <p:nvSpPr>
          <p:cNvPr id="168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avoid “top 30%” and “bottom 10%” rankings amongst employees</a:t>
            </a:r>
          </a:p>
          <a:p>
            <a:pPr eaLnBrk="1" hangingPunct="1"/>
            <a:r>
              <a:rPr lang="en-US" smtClean="0"/>
              <a:t>We don’t want employees to feel competitive </a:t>
            </a:r>
            <a:r>
              <a:rPr lang="en-US" i="1" smtClean="0"/>
              <a:t>with each other</a:t>
            </a:r>
          </a:p>
          <a:p>
            <a:pPr eaLnBrk="1" hangingPunct="1"/>
            <a:r>
              <a:rPr lang="en-US" smtClean="0"/>
              <a:t>We want all of our employees to be “top 10%” relative to the pool of global candidates</a:t>
            </a:r>
          </a:p>
          <a:p>
            <a:pPr eaLnBrk="1" hangingPunct="1"/>
            <a:r>
              <a:rPr lang="en-US" smtClean="0"/>
              <a:t>We want employees to help each other, and they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4070E-52C3-43C1-B8E6-6EAAF349B24C}" type="slidenum">
              <a:rPr lang="en-US"/>
              <a:pPr>
                <a:defRPr/>
              </a:pPr>
              <a:t>113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69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CBDBA-237E-4081-A068-08CAFF75E7D8}" type="slidenum">
              <a:rPr lang="en-US"/>
              <a:pPr>
                <a:defRPr/>
              </a:pPr>
              <a:t>114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some time periods, in some groups, there will be lots of opportunity and growth at Netflix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Some people, through both luck and talent, will have extraordinary career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C1E42-93B4-4B79-91FE-D6F8635CD027}" type="slidenum">
              <a:rPr lang="en-US"/>
              <a:pPr>
                <a:defRPr/>
              </a:pPr>
              <a:t>115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Baseball Analogy: Minors to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Very talented people usually get to move up, but only true for the very talented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luck in terms of what positions open up and what the competition 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people move to other teams to get the opportunity they want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Great teams keep their best talent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minor league players keep playing even though they don’t move up because they love the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DA03-EE57-4483-8D74-ABE90853B733}" type="slidenum">
              <a:rPr lang="en-US"/>
              <a:pPr>
                <a:defRPr/>
              </a:pPr>
              <a:t>116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Netflix Doesn’t Have to Be for Life</a:t>
            </a:r>
          </a:p>
        </p:txBody>
      </p:sp>
      <p:sp>
        <p:nvSpPr>
          <p:cNvPr id="1730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some times, in some groups, there may not be enough growth opportunity for everyone </a:t>
            </a:r>
          </a:p>
          <a:p>
            <a:pPr eaLnBrk="1" hangingPunct="1"/>
            <a:r>
              <a:rPr lang="en-US" smtClean="0"/>
              <a:t>In which case we should celebrate someone leaving Netflix for a bigger job that we didn’t have available to offer them</a:t>
            </a:r>
          </a:p>
          <a:p>
            <a:pPr lvl="1" eaLnBrk="1" hangingPunct="1"/>
            <a:r>
              <a:rPr lang="en-US" smtClean="0"/>
              <a:t>If that is what the person prefers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F8B7F-9C8D-4013-B964-E24FBFDC7981}" type="slidenum">
              <a:rPr lang="en-US"/>
              <a:pPr>
                <a:defRPr/>
              </a:pPr>
              <a:t>117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Two Necessary Conditions </a:t>
            </a:r>
            <a:br>
              <a:rPr lang="en-US" dirty="0" smtClean="0"/>
            </a:br>
            <a:r>
              <a:rPr lang="en-US" dirty="0" smtClean="0"/>
              <a:t>for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50"/>
                </a:solidFill>
              </a:rPr>
              <a:t>Job has to be big enough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 might have an incredible manager of something, but we don’t need a director of it because job isn’t big enough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incredible manager left, we would replace with a manager, not with a director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B050"/>
                </a:solidFill>
              </a:rPr>
              <a:t>Person has to be a superstar in current role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Could get the next level job here if applying from outside and we knew their talents well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Could get the next level job at peer firm that knew their talents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9DA97-1521-4FE4-AFD9-CE8DDE7DC135}" type="slidenum">
              <a:rPr lang="en-US"/>
              <a:pPr>
                <a:defRPr/>
              </a:pPr>
              <a:t>118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Timing</a:t>
            </a:r>
          </a:p>
        </p:txBody>
      </p:sp>
      <p:sp>
        <p:nvSpPr>
          <p:cNvPr id="175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manager would promote to prevent an employee from leaving, the manager should promote now instead of waiting</a:t>
            </a:r>
          </a:p>
          <a:p>
            <a:pPr eaLnBrk="1" hangingPunct="1"/>
            <a:r>
              <a:rPr lang="en-US" smtClean="0"/>
              <a:t>Both tests still have to be passed 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Job big enough 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Superstar in current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414DA-0D5C-4F09-A675-15B96D7FD9B1}" type="slidenum">
              <a:rPr lang="en-US"/>
              <a:pPr>
                <a:defRPr/>
              </a:pPr>
              <a:t>119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1551A-1A0B-4E3A-BAD5-92958BEB1F4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Curiosity</a:t>
            </a:r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learn rapidly and eagerly </a:t>
            </a:r>
          </a:p>
          <a:p>
            <a:endParaRPr lang="en-US" sz="2000"/>
          </a:p>
          <a:p>
            <a:r>
              <a:rPr lang="en-US" sz="2000"/>
              <a:t>You seek to understand our strategy, market, customers, and suppliers </a:t>
            </a:r>
          </a:p>
          <a:p>
            <a:endParaRPr lang="en-US" sz="2000"/>
          </a:p>
          <a:p>
            <a:r>
              <a:rPr lang="en-US" sz="2000"/>
              <a:t>You are broadly knowledgeable about business, technology and entertainment </a:t>
            </a:r>
          </a:p>
          <a:p>
            <a:endParaRPr lang="en-US" sz="2000"/>
          </a:p>
          <a:p>
            <a:r>
              <a:rPr lang="en-US" sz="2000"/>
              <a:t>You contribute effectively outside of your specialty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</a:t>
            </a:r>
          </a:p>
        </p:txBody>
      </p:sp>
      <p:sp>
        <p:nvSpPr>
          <p:cNvPr id="176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develop people by giving them the opportunity to develop themselves, by surrounding them with stunning colleagues and giving them big challenges to work on</a:t>
            </a:r>
          </a:p>
          <a:p>
            <a:pPr lvl="1" eaLnBrk="1" hangingPunct="1"/>
            <a:r>
              <a:rPr lang="en-US" smtClean="0"/>
              <a:t>Mediocre colleagues or unchallenging work is what kills progress of a person’s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6FF25-4C59-4673-A6EC-4F3B1057C3ED}" type="slidenum">
              <a:rPr lang="en-US"/>
              <a:pPr>
                <a:defRPr/>
              </a:pPr>
              <a:t>120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Career “Planning” Not for Us</a:t>
            </a:r>
          </a:p>
        </p:txBody>
      </p:sp>
      <p:sp>
        <p:nvSpPr>
          <p:cNvPr id="177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Formalized development is rarely effective, and we don’t try to do it</a:t>
            </a:r>
          </a:p>
          <a:p>
            <a:pPr lvl="1" eaLnBrk="1" hangingPunct="1"/>
            <a:r>
              <a:rPr lang="en-US" smtClean="0"/>
              <a:t>e.g., Mentor assignment, rotation around a firm,  multi-year career paths,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C38A5-BFC2-4CDB-8B45-1F8B39712DE7}" type="slidenum">
              <a:rPr lang="en-US"/>
              <a:pPr>
                <a:defRPr/>
              </a:pPr>
              <a:t>121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Support Self-Improvement</a:t>
            </a:r>
          </a:p>
        </p:txBody>
      </p:sp>
      <p:sp>
        <p:nvSpPr>
          <p:cNvPr id="178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performance people are generally self-improving through experience, observation, introspection, reading, and discussion</a:t>
            </a:r>
          </a:p>
          <a:p>
            <a:pPr lvl="1" eaLnBrk="1" hangingPunct="1"/>
            <a:r>
              <a:rPr lang="en-US" smtClean="0"/>
              <a:t>As long as they have stunning colleagues and big challenges to work on</a:t>
            </a:r>
          </a:p>
          <a:p>
            <a:pPr lvl="1" eaLnBrk="1" hangingPunct="1"/>
            <a:r>
              <a:rPr lang="en-US" smtClean="0"/>
              <a:t>We all try to help each other grow</a:t>
            </a:r>
          </a:p>
          <a:p>
            <a:pPr lvl="1" eaLnBrk="1" hangingPunct="1"/>
            <a:r>
              <a:rPr lang="en-US" smtClean="0"/>
              <a:t>We are very honest with each other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CDF7-4074-455E-855E-828394702C4A}" type="slidenum">
              <a:rPr lang="en-US"/>
              <a:pPr>
                <a:defRPr/>
              </a:pPr>
              <a:t>122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want people to manage </a:t>
            </a:r>
            <a:br>
              <a:rPr lang="en-US" dirty="0" smtClean="0"/>
            </a:br>
            <a:r>
              <a:rPr lang="en-US" dirty="0" smtClean="0"/>
              <a:t>their own career growth, </a:t>
            </a:r>
            <a:br>
              <a:rPr lang="en-US" dirty="0" smtClean="0"/>
            </a:br>
            <a:r>
              <a:rPr lang="en-US" dirty="0" smtClean="0"/>
              <a:t>and not rely on a corporation </a:t>
            </a:r>
            <a:br>
              <a:rPr lang="en-US" dirty="0" smtClean="0"/>
            </a:br>
            <a:r>
              <a:rPr lang="en-US" dirty="0" smtClean="0"/>
              <a:t>for “planning” their careers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25131-B508-496B-B054-F4F44841D35C}" type="slidenum">
              <a:rPr lang="en-US"/>
              <a:pPr>
                <a:defRPr/>
              </a:pPr>
              <a:t>123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/>
          <a:lstStyle/>
          <a:p>
            <a:pPr eaLnBrk="1" hangingPunct="1"/>
            <a:r>
              <a:rPr lang="en-US" smtClean="0"/>
              <a:t>Your Economic Security is based on your Skills and Reputation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We try hard to consistently provide opportunity to grow both by surrounding you with great talent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7B0E3-AAC3-4A5F-AC70-B4C29D985768}" type="slidenum">
              <a:rPr lang="en-US"/>
              <a:pPr>
                <a:defRPr/>
              </a:pPr>
              <a:t>124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81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3FB41-ECDC-4BBD-A915-94C61AD7060B}" type="slidenum">
              <a:rPr lang="en-US"/>
              <a:pPr>
                <a:defRPr/>
              </a:pPr>
              <a:t>125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keep improving</a:t>
            </a:r>
            <a:br>
              <a:rPr lang="en-US" dirty="0" smtClean="0"/>
            </a:br>
            <a:r>
              <a:rPr lang="en-US" dirty="0" smtClean="0"/>
              <a:t>our</a:t>
            </a:r>
            <a:r>
              <a:rPr lang="en-US" dirty="0"/>
              <a:t> </a:t>
            </a:r>
            <a:r>
              <a:rPr lang="en-US" dirty="0" smtClean="0"/>
              <a:t>culture</a:t>
            </a:r>
            <a:r>
              <a:rPr lang="en-US" dirty="0"/>
              <a:t> </a:t>
            </a:r>
            <a:r>
              <a:rPr lang="en-US" dirty="0" smtClean="0"/>
              <a:t>as we grow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 </a:t>
            </a:r>
            <a:r>
              <a:rPr lang="en-US" dirty="0" smtClean="0"/>
              <a:t>try to get better</a:t>
            </a:r>
            <a:br>
              <a:rPr lang="en-US" dirty="0" smtClean="0"/>
            </a:br>
            <a:r>
              <a:rPr lang="en-US" dirty="0" smtClean="0"/>
              <a:t>at seeking excellence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BE513-CB3E-4B42-9389-17E676E7B991}" type="slidenum">
              <a:rPr lang="en-US"/>
              <a:pPr>
                <a:defRPr/>
              </a:pPr>
              <a:t>126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B2EBA-B06A-42AE-B03F-E83C6E19102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416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Innovation</a:t>
            </a:r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re-conceptualize issues to discover practical solutions to hard problems </a:t>
            </a:r>
          </a:p>
          <a:p>
            <a:endParaRPr lang="en-US" sz="2000"/>
          </a:p>
          <a:p>
            <a:r>
              <a:rPr lang="en-US" sz="2000"/>
              <a:t>You challenge prevailing assumptions when warranted, and suggest better approaches </a:t>
            </a:r>
          </a:p>
          <a:p>
            <a:endParaRPr lang="en-US" sz="2000"/>
          </a:p>
          <a:p>
            <a:r>
              <a:rPr lang="en-US" sz="2000"/>
              <a:t>You create new ideas that prove useful </a:t>
            </a:r>
          </a:p>
          <a:p>
            <a:endParaRPr lang="en-US" sz="2000"/>
          </a:p>
          <a:p>
            <a:r>
              <a:rPr lang="en-US" sz="2000"/>
              <a:t>You keep us nimble by minimizing complexity and finding time to simplify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CA66A-A71A-4ACD-878F-EA5BEAB597C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906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Courage</a:t>
            </a:r>
            <a:endParaRPr 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say what you think even if it is controversial </a:t>
            </a:r>
          </a:p>
          <a:p>
            <a:endParaRPr lang="en-US" sz="2000"/>
          </a:p>
          <a:p>
            <a:r>
              <a:rPr lang="en-US" sz="2000"/>
              <a:t>You make tough decisions without agonizing </a:t>
            </a:r>
          </a:p>
          <a:p>
            <a:endParaRPr lang="en-US" sz="2000"/>
          </a:p>
          <a:p>
            <a:r>
              <a:rPr lang="en-US" sz="2000"/>
              <a:t>You take smart risks </a:t>
            </a:r>
          </a:p>
          <a:p>
            <a:endParaRPr lang="en-US" sz="2000"/>
          </a:p>
          <a:p>
            <a:r>
              <a:rPr lang="en-US" sz="2000"/>
              <a:t>You question actions inconsistent with our values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9F872-1855-4DD3-BB44-983A945A541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741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Passion</a:t>
            </a:r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inspire others with your thirst for excellence </a:t>
            </a:r>
          </a:p>
          <a:p>
            <a:endParaRPr lang="en-US" sz="2000"/>
          </a:p>
          <a:p>
            <a:r>
              <a:rPr lang="en-US" sz="2000"/>
              <a:t>You care intensely about Netflix‘s success </a:t>
            </a:r>
          </a:p>
          <a:p>
            <a:endParaRPr lang="en-US" sz="2000"/>
          </a:p>
          <a:p>
            <a:r>
              <a:rPr lang="en-US" sz="2000"/>
              <a:t>You celebrate wins </a:t>
            </a:r>
          </a:p>
          <a:p>
            <a:endParaRPr lang="en-US" sz="2000"/>
          </a:p>
          <a:p>
            <a:r>
              <a:rPr lang="en-US" sz="2000"/>
              <a:t>You are tenacious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22B4C-CC7D-4633-A97E-D0AF25FFC0F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897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Honesty</a:t>
            </a:r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are known for candor and directness </a:t>
            </a:r>
          </a:p>
          <a:p>
            <a:endParaRPr lang="en-US" sz="2000"/>
          </a:p>
          <a:p>
            <a:r>
              <a:rPr lang="en-US" sz="2000"/>
              <a:t>You are non-political when you disagree with others </a:t>
            </a:r>
          </a:p>
          <a:p>
            <a:endParaRPr lang="en-US" sz="2000"/>
          </a:p>
          <a:p>
            <a:r>
              <a:rPr lang="en-US" sz="2000"/>
              <a:t>You only say things about fellow employees you will say to their face </a:t>
            </a:r>
          </a:p>
          <a:p>
            <a:endParaRPr lang="en-US" sz="2000"/>
          </a:p>
          <a:p>
            <a:r>
              <a:rPr lang="en-US" sz="2000"/>
              <a:t>You are quick to admit mistakes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ED002-D85F-4642-A44B-097B92F53AF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1986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646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Selflessness</a:t>
            </a:r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seek what is best for Netflix, rather than best for yourself or your group </a:t>
            </a:r>
          </a:p>
          <a:p>
            <a:endParaRPr lang="en-US" sz="2000"/>
          </a:p>
          <a:p>
            <a:r>
              <a:rPr lang="en-US" sz="2000"/>
              <a:t>You are ego-less when searching for the best ideas </a:t>
            </a:r>
          </a:p>
          <a:p>
            <a:endParaRPr lang="en-US" sz="2000"/>
          </a:p>
          <a:p>
            <a:r>
              <a:rPr lang="en-US" sz="2000"/>
              <a:t>You make time to help colleagues </a:t>
            </a:r>
          </a:p>
          <a:p>
            <a:endParaRPr lang="en-US" sz="2000"/>
          </a:p>
          <a:p>
            <a:r>
              <a:rPr lang="en-US" sz="2000"/>
              <a:t>You share information openly and proactively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1D01A-F30A-447F-9584-616E9009E709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Imagine if </a:t>
            </a:r>
            <a:r>
              <a:rPr lang="en-US" i="1" dirty="0" smtClean="0"/>
              <a:t>every</a:t>
            </a:r>
            <a:r>
              <a:rPr lang="en-US" dirty="0" smtClean="0"/>
              <a:t> person at Netflix </a:t>
            </a:r>
            <a:br>
              <a:rPr lang="en-US" dirty="0" smtClean="0"/>
            </a:br>
            <a:r>
              <a:rPr lang="en-US" dirty="0" smtClean="0"/>
              <a:t>is someone you </a:t>
            </a:r>
            <a:br>
              <a:rPr lang="en-US" dirty="0" smtClean="0"/>
            </a:br>
            <a:r>
              <a:rPr lang="en-US" dirty="0" smtClean="0"/>
              <a:t>respect and learn from…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87A50-AD0E-459B-9F17-0738B8131EF1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Seek Excellence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Our culture focuses on helping us achieve excellence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6D097-7811-418F-9C37-97D0BE38937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 Workplace is </a:t>
            </a:r>
            <a:br>
              <a:rPr lang="en-US" smtClean="0"/>
            </a:br>
            <a:r>
              <a:rPr lang="en-US" i="1" smtClean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057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Great workplace is </a:t>
            </a:r>
            <a:r>
              <a:rPr lang="en-US" i="1" dirty="0" smtClean="0"/>
              <a:t>not</a:t>
            </a:r>
            <a:r>
              <a:rPr lang="en-US" dirty="0" smtClean="0"/>
              <a:t> espresso, lush benefits, sushi lunches, grand parties, or nice offices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We do some of these things, but only if they are efficient at attracting and retaining </a:t>
            </a:r>
            <a:br>
              <a:rPr lang="en-US" dirty="0" smtClean="0"/>
            </a:br>
            <a:r>
              <a:rPr lang="en-US" dirty="0" smtClean="0"/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FBECA-0E8F-42D2-9E22-71999EFB85B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 every company, </a:t>
            </a:r>
            <a:br>
              <a:rPr lang="en-US" smtClean="0"/>
            </a:br>
            <a:r>
              <a:rPr lang="en-US" smtClean="0"/>
              <a:t>we try to hire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912A7-8A96-41D8-BF39-6FE0ED0ABDB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</a:t>
            </a:r>
            <a:r>
              <a:rPr lang="en-US" dirty="0" smtClean="0"/>
              <a:t>nlike many companies, </a:t>
            </a:r>
            <a:br>
              <a:rPr lang="en-US" dirty="0" smtClean="0"/>
            </a:br>
            <a:r>
              <a:rPr lang="en-US" dirty="0" smtClean="0"/>
              <a:t>we practice: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adequate performance gets a generous severance package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C78F9-77F6-4231-B190-A1C27208C027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We’re a </a:t>
            </a:r>
            <a:r>
              <a:rPr lang="en-US" i="1" dirty="0" smtClean="0"/>
              <a:t>team</a:t>
            </a:r>
            <a:r>
              <a:rPr lang="en-US" dirty="0" smtClean="0"/>
              <a:t>, not a family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We’re like a </a:t>
            </a:r>
            <a:r>
              <a:rPr lang="en-US" b="1" dirty="0" smtClean="0">
                <a:solidFill>
                  <a:srgbClr val="FF0000"/>
                </a:solidFill>
              </a:rPr>
              <a:t>pro sports team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not a kid’s recreational team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Netflix leaders</a:t>
            </a:r>
            <a:br>
              <a:rPr lang="en-US" dirty="0" smtClean="0"/>
            </a:br>
            <a:r>
              <a:rPr lang="en-US" dirty="0" smtClean="0"/>
              <a:t>hire, develop and cut </a:t>
            </a:r>
            <a:r>
              <a:rPr lang="en-US" b="1" dirty="0" smtClean="0">
                <a:solidFill>
                  <a:srgbClr val="FF0000"/>
                </a:solidFill>
              </a:rPr>
              <a:t>smartly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so we have stars in every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F019-04FB-4C8B-900D-826F4FBC0707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</a:t>
            </a:r>
            <a:r>
              <a:rPr lang="en-US" i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Keeper Test </a:t>
            </a:r>
            <a:r>
              <a:rPr lang="en-US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/>
              <a:t>Which of my people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/>
              <a:t>if they told me they were leaving,</a:t>
            </a:r>
            <a:br>
              <a:rPr lang="en-US" sz="2800" dirty="0" smtClean="0"/>
            </a:br>
            <a:r>
              <a:rPr lang="en-US" sz="2800" dirty="0" smtClean="0"/>
              <a:t>for a similar job at a peer company, </a:t>
            </a:r>
            <a:br>
              <a:rPr lang="en-US" sz="2800" dirty="0" smtClean="0"/>
            </a:br>
            <a:r>
              <a:rPr lang="en-US" sz="2800" u="sng" dirty="0" smtClean="0"/>
              <a:t>would I fight hard to keep at Netflix?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85D37-7C61-4711-86B2-811B977327B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</a:t>
            </a:r>
            <a:r>
              <a:rPr lang="en-US" i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Keeper Test </a:t>
            </a:r>
            <a:r>
              <a:rPr lang="en-US" smtClean="0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/>
              <a:t>Which of my people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/>
              <a:t>if they told me they were leaving,</a:t>
            </a:r>
            <a:br>
              <a:rPr lang="en-US" sz="2800" dirty="0" smtClean="0"/>
            </a:br>
            <a:r>
              <a:rPr lang="en-US" sz="2800" dirty="0" smtClean="0"/>
              <a:t>for a similar job at a peer company, </a:t>
            </a:r>
            <a:br>
              <a:rPr lang="en-US" sz="2800" dirty="0" smtClean="0"/>
            </a:br>
            <a:r>
              <a:rPr lang="en-US" sz="2800" u="sng" dirty="0" smtClean="0"/>
              <a:t>would I fight hard to keep at Netflix?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85798-F9CC-40D6-840C-B0D67127B63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990600" y="990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other people should get a generous severance now, </a:t>
            </a:r>
            <a:br>
              <a:rPr lang="en-US" sz="2400"/>
            </a:br>
            <a:r>
              <a:rPr lang="en-US" sz="2400"/>
              <a:t>so we can open a slot to try to find a star for that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Honesty Always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As </a:t>
            </a:r>
            <a:r>
              <a:rPr lang="en-US" dirty="0" smtClean="0"/>
              <a:t>a </a:t>
            </a:r>
            <a:r>
              <a:rPr lang="en-US" dirty="0"/>
              <a:t>leader, </a:t>
            </a:r>
            <a:r>
              <a:rPr lang="en-US" dirty="0" smtClean="0"/>
              <a:t>no one in your group should be materially surprised of your views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41C37-F7A0-42BC-8E92-8D58618579D4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Honesty Always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Candor is not just a leader’s responsibility, and you should periodically ask your manager: “If I told you I were leaving, how hard would you work to change my mind?”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32118-CEA5-413B-90E9-653C001EEFC1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 </a:t>
            </a:r>
            <a:r>
              <a:rPr lang="en-US" smtClean="0"/>
              <a:t>All of Us are Responsible </a:t>
            </a:r>
            <a:br>
              <a:rPr lang="en-US" smtClean="0"/>
            </a:br>
            <a:r>
              <a:rPr lang="en-US" smtClean="0"/>
              <a:t>for Ensuring We Live our Values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2286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“You </a:t>
            </a:r>
            <a:r>
              <a:rPr lang="en-US" dirty="0"/>
              <a:t>question actions inconsistent with our values” </a:t>
            </a:r>
            <a:r>
              <a:rPr lang="en-US" dirty="0" smtClean="0"/>
              <a:t>is part of the Courage value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Akin to the honor code pledge: </a:t>
            </a:r>
            <a:br>
              <a:rPr lang="en-US" dirty="0" smtClean="0"/>
            </a:br>
            <a:r>
              <a:rPr lang="en-US" dirty="0" smtClean="0"/>
              <a:t>“I will not lie, nor cheat, nor steal,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nor tolerate those who do</a:t>
            </a:r>
            <a:r>
              <a:rPr lang="en-US" b="1" dirty="0" smtClean="0"/>
              <a:t>”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6042-F295-407F-880C-B30B7F86DCB5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 Sports Team Metaphor is Good, but Imperfect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Athletic teams have a </a:t>
            </a:r>
            <a:r>
              <a:rPr lang="en-US" i="1" dirty="0" smtClean="0"/>
              <a:t>fixed number </a:t>
            </a:r>
            <a:r>
              <a:rPr lang="en-US" dirty="0" smtClean="0"/>
              <a:t>of positions, so team members are always competing with each other for one of the precious slots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F72F5-E17A-44AB-9A45-A9542145C1FC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Seven Aspects of our Culture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40B4F-3259-4DFF-ADD9-014871967A1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Team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more talent we have, </a:t>
            </a:r>
            <a:br>
              <a:rPr lang="en-US" dirty="0" smtClean="0"/>
            </a:br>
            <a:r>
              <a:rPr lang="en-US" dirty="0" smtClean="0"/>
              <a:t>the more we can accomplish, </a:t>
            </a:r>
            <a:br>
              <a:rPr lang="en-US" dirty="0" smtClean="0"/>
            </a:br>
            <a:r>
              <a:rPr lang="en-US" dirty="0" smtClean="0"/>
              <a:t>so our people assist each other all the time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Internal “cutthroat” or “sink or swim” </a:t>
            </a:r>
            <a:br>
              <a:rPr lang="en-US" dirty="0" smtClean="0"/>
            </a:br>
            <a:r>
              <a:rPr lang="en-US" dirty="0" smtClean="0"/>
              <a:t>behavior is rare and not tolerated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A2754-17B3-4549-A8BD-D1F41C2E4045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Help Each Other </a:t>
            </a:r>
            <a:br>
              <a:rPr lang="en-US" smtClean="0"/>
            </a:br>
            <a:r>
              <a:rPr lang="en-US" smtClean="0"/>
              <a:t>To Be Great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86D31-CB37-47C3-8739-671F85CC5880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Isn’t Loyalty Good?  </a:t>
            </a:r>
            <a:br>
              <a:rPr lang="en-US" dirty="0" smtClean="0"/>
            </a:br>
            <a:r>
              <a:rPr lang="en-US" dirty="0" smtClean="0"/>
              <a:t>What about Hard Workers?</a:t>
            </a:r>
            <a:br>
              <a:rPr lang="en-US" dirty="0" smtClean="0"/>
            </a:br>
            <a:r>
              <a:rPr lang="en-US" dirty="0" smtClean="0"/>
              <a:t>What about Brilliant Jerks?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B5DB2-8EEA-4324-AB77-5CFB620CB2BA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Loyalty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Loyalty is good as a stabilizer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People who have been stars for us, and hit a bad patch, get a near term pass because we think they are likely to become stars for us again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want the same:  if Netflix hits a </a:t>
            </a:r>
            <a:r>
              <a:rPr lang="en-US" i="1" dirty="0" smtClean="0"/>
              <a:t>temporary</a:t>
            </a:r>
            <a:r>
              <a:rPr lang="en-US" dirty="0" smtClean="0"/>
              <a:t> bad patch, we want people to stick with 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 unlimited loyalty to a shrinking firm, or to an ineffective employee, is not what we are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F9BB-627B-4231-B91C-EFA1E740E713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Work – Not 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don’t measure people by how many hours they work or how much they are in the office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do care about accomplishing great work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Sustained B-level performance, despite “A for effort”, generates a generous severance package, with respect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Sustained A-level performance, despite minimal effort, is rewarded with more responsibility and </a:t>
            </a:r>
            <a:r>
              <a:rPr lang="en-US" dirty="0"/>
              <a:t>great pay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F359F-5E05-40D1-8333-EC65B599EBFA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Brilliant Jerks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companies tolerate them</a:t>
            </a:r>
          </a:p>
          <a:p>
            <a:pPr eaLnBrk="1" hangingPunct="1"/>
            <a:r>
              <a:rPr lang="en-US" smtClean="0"/>
              <a:t>For us, cost to effective teamwork is too high</a:t>
            </a:r>
          </a:p>
          <a:p>
            <a:pPr eaLnBrk="1" hangingPunct="1"/>
            <a:r>
              <a:rPr lang="en-US" smtClean="0"/>
              <a:t>Diverse styles are fine – as long as person embodies the 9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9F4B6-4E13-4944-99D4-8D05A2FF8107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we so insistent on </a:t>
            </a:r>
            <a:br>
              <a:rPr lang="en-US" smtClean="0"/>
            </a:br>
            <a:r>
              <a:rPr lang="en-US" smtClean="0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705600" cy="2057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procedural work, the best are </a:t>
            </a:r>
            <a:r>
              <a:rPr lang="en-US" dirty="0" smtClean="0">
                <a:solidFill>
                  <a:srgbClr val="FF0000"/>
                </a:solidFill>
              </a:rPr>
              <a:t>2x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better than the average.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creative/inventive work, the best are </a:t>
            </a:r>
            <a:r>
              <a:rPr lang="en-US" dirty="0" smtClean="0">
                <a:solidFill>
                  <a:srgbClr val="FF0000"/>
                </a:solidFill>
              </a:rPr>
              <a:t>10x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better than the average, so huge premium on creating effective teams of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0F914-285D-42B2-AD77-3ECE91149CFE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we so insistent on </a:t>
            </a:r>
            <a:br>
              <a:rPr lang="en-US" smtClean="0"/>
            </a:br>
            <a:r>
              <a:rPr lang="en-US" smtClean="0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Great Workplace is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90891-76D8-47C2-8930-A16C33423F8E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High Performance Culture </a:t>
            </a:r>
            <a:br>
              <a:rPr lang="en-US" dirty="0" smtClean="0"/>
            </a:br>
            <a:r>
              <a:rPr lang="en-US" dirty="0" smtClean="0"/>
              <a:t>Not Right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Many people love </a:t>
            </a:r>
            <a:r>
              <a:rPr lang="en-US" dirty="0"/>
              <a:t>our </a:t>
            </a:r>
            <a:r>
              <a:rPr lang="en-US" dirty="0" smtClean="0"/>
              <a:t>culture, </a:t>
            </a:r>
            <a:r>
              <a:rPr lang="en-US" dirty="0"/>
              <a:t>and stay a long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thrive on excellence and candor and change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</a:t>
            </a:r>
            <a:r>
              <a:rPr lang="en-US" dirty="0" smtClean="0"/>
              <a:t>would be disappointed </a:t>
            </a:r>
            <a:r>
              <a:rPr lang="en-US" dirty="0"/>
              <a:t>if given a severance </a:t>
            </a:r>
            <a:r>
              <a:rPr lang="en-US" dirty="0" smtClean="0"/>
              <a:t>package, but lots of mutual warmth and respect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people, however, value job security and stability over performance, and don’t like our culture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feel </a:t>
            </a:r>
            <a:r>
              <a:rPr lang="en-US" dirty="0" smtClean="0"/>
              <a:t>fearful </a:t>
            </a:r>
            <a:r>
              <a:rPr lang="en-US" dirty="0"/>
              <a:t>at </a:t>
            </a:r>
            <a:r>
              <a:rPr lang="en-US" dirty="0" smtClean="0"/>
              <a:t>Netflix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</a:t>
            </a:r>
            <a:r>
              <a:rPr lang="en-US" dirty="0" smtClean="0"/>
              <a:t>are sometimes bitter </a:t>
            </a:r>
            <a:r>
              <a:rPr lang="en-US" dirty="0"/>
              <a:t>if </a:t>
            </a:r>
            <a:r>
              <a:rPr lang="en-US" dirty="0" smtClean="0"/>
              <a:t>let go, </a:t>
            </a:r>
            <a:r>
              <a:rPr lang="en-US" dirty="0"/>
              <a:t>and feel that we are </a:t>
            </a:r>
            <a:r>
              <a:rPr lang="en-US" dirty="0" smtClean="0"/>
              <a:t>political place to work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We’re getting better at attracting only the </a:t>
            </a:r>
            <a:r>
              <a:rPr lang="en-US" dirty="0"/>
              <a:t>former, and </a:t>
            </a:r>
            <a:r>
              <a:rPr lang="en-US" dirty="0" smtClean="0"/>
              <a:t>helping </a:t>
            </a:r>
            <a:r>
              <a:rPr lang="en-US" dirty="0"/>
              <a:t>the latter </a:t>
            </a:r>
            <a:r>
              <a:rPr lang="en-US" dirty="0" smtClean="0"/>
              <a:t>realize we are not right for them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A3FDB-CDCE-4186-9A5D-244E6F07314F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4E0C9-C176-4DAF-97C6-2ABBFBF15F26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Many companies have nice sounding value statements displayed in the lobby, such as: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B85C1-D373-438B-BE1A-61349844FBA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Integrity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Communication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Respect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Excellence</a:t>
            </a:r>
            <a:br>
              <a:rPr lang="en-US" b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Rare Responsible Person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motivating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aware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disciplined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 improving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Acts like a leader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Doesn’t wait to be told what to 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Picks up the trash lying on the floor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DB040-9FC7-4082-BB0D-3B25E6875ED6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Responsible People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Thrive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Freedom, </a:t>
            </a:r>
            <a:br>
              <a:rPr lang="en-US" dirty="0" smtClean="0"/>
            </a:br>
            <a:r>
              <a:rPr lang="en-US" dirty="0" smtClean="0"/>
              <a:t>and are </a:t>
            </a:r>
            <a:r>
              <a:rPr lang="en-US" b="1" dirty="0" smtClean="0">
                <a:solidFill>
                  <a:srgbClr val="00B050"/>
                </a:solidFill>
              </a:rPr>
              <a:t>Worthy </a:t>
            </a:r>
            <a:r>
              <a:rPr lang="en-US" dirty="0" smtClean="0"/>
              <a:t>of Freedom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873F2-E861-4444-9CC5-A245A0BFE889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model is to </a:t>
            </a:r>
            <a:r>
              <a:rPr lang="en-US" i="1" dirty="0" smtClean="0"/>
              <a:t>increase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employee freedom as we grow,</a:t>
            </a:r>
            <a:br>
              <a:rPr lang="en-US" dirty="0" smtClean="0"/>
            </a:br>
            <a:r>
              <a:rPr lang="en-US" dirty="0" smtClean="0"/>
              <a:t>rather than limit it, </a:t>
            </a:r>
            <a:br>
              <a:rPr lang="en-US" dirty="0" smtClean="0"/>
            </a:br>
            <a:r>
              <a:rPr lang="en-US" dirty="0" smtClean="0"/>
              <a:t>to continue to attract and nourish innovative people, </a:t>
            </a:r>
            <a:br>
              <a:rPr lang="en-US" dirty="0" smtClean="0"/>
            </a:br>
            <a:r>
              <a:rPr lang="en-US" dirty="0" smtClean="0"/>
              <a:t>so we have better chance of </a:t>
            </a:r>
            <a:br>
              <a:rPr lang="en-US" dirty="0" smtClean="0"/>
            </a:br>
            <a:r>
              <a:rPr lang="en-US" dirty="0" smtClean="0"/>
              <a:t>sustained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75969-0242-4CAC-AA24-8701953B5E11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Companies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Curtail</a:t>
            </a:r>
            <a:r>
              <a:rPr lang="en-US" dirty="0" smtClean="0"/>
              <a:t> Freedom as they get Bigger</a:t>
            </a:r>
          </a:p>
        </p:txBody>
      </p:sp>
      <p:sp>
        <p:nvSpPr>
          <p:cNvPr id="74754" name="Line 3"/>
          <p:cNvSpPr>
            <a:spLocks noChangeShapeType="1"/>
          </p:cNvSpPr>
          <p:nvPr/>
        </p:nvSpPr>
        <p:spPr bwMode="auto">
          <a:xfrm flipV="1">
            <a:off x="990600" y="2362200"/>
            <a:ext cx="6553200" cy="1524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>
            <a:off x="990600" y="3886200"/>
            <a:ext cx="6477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4860925" y="24749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Bigger</a:t>
            </a:r>
          </a:p>
        </p:txBody>
      </p:sp>
      <p:sp>
        <p:nvSpPr>
          <p:cNvPr id="74757" name="Text Box 6"/>
          <p:cNvSpPr txBox="1">
            <a:spLocks noChangeArrowheads="1"/>
          </p:cNvSpPr>
          <p:nvPr/>
        </p:nvSpPr>
        <p:spPr bwMode="auto">
          <a:xfrm>
            <a:off x="4860925" y="4267200"/>
            <a:ext cx="200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Employee Freedom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DBAB4-A362-4EE5-96A9-AC604B38031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Do Most Companies </a:t>
            </a:r>
            <a:br>
              <a:rPr lang="en-US" dirty="0" smtClean="0"/>
            </a:br>
            <a:r>
              <a:rPr lang="en-US" dirty="0" smtClean="0"/>
              <a:t>Curtail Freedom </a:t>
            </a:r>
            <a:br>
              <a:rPr lang="en-US" dirty="0" smtClean="0"/>
            </a:br>
            <a:r>
              <a:rPr lang="en-US" dirty="0" smtClean="0"/>
              <a:t>and Become Bureaucratic </a:t>
            </a:r>
            <a:br>
              <a:rPr lang="en-US" dirty="0" smtClean="0"/>
            </a:br>
            <a:r>
              <a:rPr lang="en-US" dirty="0" smtClean="0"/>
              <a:t>as they Grow?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F884C-D7AC-4BEA-B3A5-EA2D5CC4EAE3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Desire for Bigger Positive Impact </a:t>
            </a:r>
            <a:br>
              <a:rPr lang="en-US" sz="4000" dirty="0" smtClean="0"/>
            </a:br>
            <a:r>
              <a:rPr lang="en-US" sz="4000" dirty="0" smtClean="0"/>
              <a:t>Creates Growth</a:t>
            </a:r>
          </a:p>
        </p:txBody>
      </p:sp>
      <p:sp>
        <p:nvSpPr>
          <p:cNvPr id="77826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5013325" y="3163888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CE0AE-9918-40CD-BE58-1F8EE2DF9E89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Increases Complexity</a:t>
            </a:r>
          </a:p>
        </p:txBody>
      </p:sp>
      <p:sp>
        <p:nvSpPr>
          <p:cNvPr id="79874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D215A-50EC-472B-8242-E8EBFBBD667A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Growth Also Often Shrinks Talent Density</a:t>
            </a:r>
          </a:p>
        </p:txBody>
      </p:sp>
      <p:sp>
        <p:nvSpPr>
          <p:cNvPr id="81922" name="Line 4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% High Performance Employees</a:t>
            </a:r>
          </a:p>
        </p:txBody>
      </p:sp>
      <p:sp>
        <p:nvSpPr>
          <p:cNvPr id="81924" name="Line 6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1925" name="Freeform 9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26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Complexity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CE523-0E4B-4B5D-A05B-5210ED20E899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Chaos Emerges</a:t>
            </a:r>
          </a:p>
        </p:txBody>
      </p:sp>
      <p:sp>
        <p:nvSpPr>
          <p:cNvPr id="83970" name="Line 3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% High Performance Employees</a:t>
            </a:r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3952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Chaos and errors spike here – business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has become too complex to run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informally with this talent level</a:t>
            </a:r>
          </a:p>
        </p:txBody>
      </p:sp>
      <p:sp>
        <p:nvSpPr>
          <p:cNvPr id="83975" name="AutoShape 9"/>
          <p:cNvSpPr>
            <a:spLocks noChangeArrowheads="1"/>
          </p:cNvSpPr>
          <p:nvPr/>
        </p:nvSpPr>
        <p:spPr bwMode="auto">
          <a:xfrm>
            <a:off x="2819400" y="3124200"/>
            <a:ext cx="685800" cy="1295400"/>
          </a:xfrm>
          <a:prstGeom prst="curvedRight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3976" name="Freeform 10"/>
          <p:cNvSpPr>
            <a:spLocks/>
          </p:cNvSpPr>
          <p:nvPr/>
        </p:nvSpPr>
        <p:spPr bwMode="auto">
          <a:xfrm>
            <a:off x="3395663" y="2743200"/>
            <a:ext cx="2395537" cy="2014538"/>
          </a:xfrm>
          <a:custGeom>
            <a:avLst/>
            <a:gdLst>
              <a:gd name="T0" fmla="*/ 0 w 1824"/>
              <a:gd name="T1" fmla="*/ 2147483647 h 1536"/>
              <a:gd name="T2" fmla="*/ 2147483647 w 1824"/>
              <a:gd name="T3" fmla="*/ 0 h 1536"/>
              <a:gd name="T4" fmla="*/ 2147483647 w 1824"/>
              <a:gd name="T5" fmla="*/ 2147483647 h 1536"/>
              <a:gd name="T6" fmla="*/ 0 w 1824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536"/>
              <a:gd name="T14" fmla="*/ 1824 w 182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536">
                <a:moveTo>
                  <a:pt x="0" y="1296"/>
                </a:moveTo>
                <a:lnTo>
                  <a:pt x="1824" y="0"/>
                </a:lnTo>
                <a:lnTo>
                  <a:pt x="1824" y="1536"/>
                </a:lnTo>
                <a:lnTo>
                  <a:pt x="0" y="129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977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Complexity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5335E-0B91-449F-B600-7283A17DB998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Emerges to Stop the Chaos</a:t>
            </a:r>
          </a:p>
        </p:txBody>
      </p:sp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4343400" y="33528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Procedures</a:t>
            </a:r>
          </a:p>
        </p:txBody>
      </p:sp>
      <p:sp>
        <p:nvSpPr>
          <p:cNvPr id="86019" name="Line 6"/>
          <p:cNvSpPr>
            <a:spLocks noChangeShapeType="1"/>
          </p:cNvSpPr>
          <p:nvPr/>
        </p:nvSpPr>
        <p:spPr bwMode="auto">
          <a:xfrm flipV="1">
            <a:off x="1905000" y="2286000"/>
            <a:ext cx="403860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6020" name="Text Box 9"/>
          <p:cNvSpPr txBox="1">
            <a:spLocks noChangeArrowheads="1"/>
          </p:cNvSpPr>
          <p:nvPr/>
        </p:nvSpPr>
        <p:spPr bwMode="auto">
          <a:xfrm>
            <a:off x="4357688" y="3770313"/>
            <a:ext cx="31321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one loves process, but</a:t>
            </a:r>
            <a:br>
              <a:rPr lang="en-US"/>
            </a:br>
            <a:r>
              <a:rPr lang="en-US"/>
              <a:t>feels good compared to the</a:t>
            </a:r>
          </a:p>
          <a:p>
            <a:r>
              <a:rPr lang="en-US"/>
              <a:t>pain of chaos</a:t>
            </a:r>
          </a:p>
          <a:p>
            <a:endParaRPr lang="en-US"/>
          </a:p>
          <a:p>
            <a:r>
              <a:rPr lang="en-US"/>
              <a:t>“Time to grow up” becomes</a:t>
            </a:r>
            <a:br>
              <a:rPr lang="en-US"/>
            </a:br>
            <a:r>
              <a:rPr lang="en-US"/>
              <a:t>the professional management’s</a:t>
            </a:r>
            <a:br>
              <a:rPr lang="en-US"/>
            </a:br>
            <a:r>
              <a:rPr lang="en-US"/>
              <a:t>mantra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64DDE-2FB8-4061-B61C-34ED5FF3D8E1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0772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Enron, whose leaders went to jail, </a:t>
            </a:r>
            <a:br>
              <a:rPr lang="en-US" sz="4000" dirty="0" smtClean="0"/>
            </a:br>
            <a:r>
              <a:rPr lang="en-US" sz="4000" dirty="0" smtClean="0"/>
              <a:t>and which went bankrupt from fraud, </a:t>
            </a:r>
            <a:br>
              <a:rPr lang="en-US" sz="4000" dirty="0" smtClean="0"/>
            </a:br>
            <a:r>
              <a:rPr lang="en-US" sz="4000" dirty="0" smtClean="0"/>
              <a:t>had these values displayed in their lobby: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Integrity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Communication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Respect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Excellence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A1C2B-5A1A-4558-8223-0C22635F3FB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484" name="Picture 2" descr="http://www.hellocompany.org/images/andrew_s_fasto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3657600"/>
            <a:ext cx="14255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://t1.gstatic.com/images?q=tbn:ANd9GcRcMnR1s6uahQzItEjAaqzZantxYNIW1BXIgyO3KDvL4CT915x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1910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" descr="File:Enron Logo.sv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0"/>
            <a:ext cx="16319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1600200" y="6172200"/>
            <a:ext cx="636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(These values were not, however, what was really valued at Enron)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Process-focus Drives More Talent Out</a:t>
            </a:r>
          </a:p>
        </p:txBody>
      </p:sp>
      <p:sp>
        <p:nvSpPr>
          <p:cNvPr id="88066" name="Text Box 5"/>
          <p:cNvSpPr txBox="1">
            <a:spLocks noChangeArrowheads="1"/>
          </p:cNvSpPr>
          <p:nvPr/>
        </p:nvSpPr>
        <p:spPr bwMode="auto">
          <a:xfrm>
            <a:off x="3962400" y="3810000"/>
            <a:ext cx="459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% High Performance Employees</a:t>
            </a:r>
          </a:p>
        </p:txBody>
      </p:sp>
      <p:sp>
        <p:nvSpPr>
          <p:cNvPr id="88067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068" name="Freeform 7"/>
          <p:cNvSpPr>
            <a:spLocks/>
          </p:cNvSpPr>
          <p:nvPr/>
        </p:nvSpPr>
        <p:spPr bwMode="auto">
          <a:xfrm>
            <a:off x="838200" y="4076700"/>
            <a:ext cx="6781800" cy="1714500"/>
          </a:xfrm>
          <a:custGeom>
            <a:avLst/>
            <a:gdLst>
              <a:gd name="T0" fmla="*/ 2147483647 w 4272"/>
              <a:gd name="T1" fmla="*/ 2147483647 h 1080"/>
              <a:gd name="T2" fmla="*/ 2147483647 w 4272"/>
              <a:gd name="T3" fmla="*/ 2147483647 h 1080"/>
              <a:gd name="T4" fmla="*/ 2147483647 w 4272"/>
              <a:gd name="T5" fmla="*/ 2147483647 h 1080"/>
              <a:gd name="T6" fmla="*/ 2147483647 w 4272"/>
              <a:gd name="T7" fmla="*/ 2147483647 h 1080"/>
              <a:gd name="T8" fmla="*/ 2147483647 w 4272"/>
              <a:gd name="T9" fmla="*/ 2147483647 h 1080"/>
              <a:gd name="T10" fmla="*/ 2147483647 w 4272"/>
              <a:gd name="T11" fmla="*/ 2147483647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72"/>
              <a:gd name="T19" fmla="*/ 0 h 1080"/>
              <a:gd name="T20" fmla="*/ 4272 w 4272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72" h="1080">
                <a:moveTo>
                  <a:pt x="192" y="24"/>
                </a:moveTo>
                <a:cubicBezTo>
                  <a:pt x="96" y="12"/>
                  <a:pt x="0" y="0"/>
                  <a:pt x="288" y="24"/>
                </a:cubicBezTo>
                <a:cubicBezTo>
                  <a:pt x="576" y="48"/>
                  <a:pt x="1400" y="112"/>
                  <a:pt x="1920" y="168"/>
                </a:cubicBezTo>
                <a:cubicBezTo>
                  <a:pt x="2440" y="224"/>
                  <a:pt x="3056" y="288"/>
                  <a:pt x="3408" y="360"/>
                </a:cubicBezTo>
                <a:cubicBezTo>
                  <a:pt x="3760" y="432"/>
                  <a:pt x="3888" y="480"/>
                  <a:pt x="4032" y="600"/>
                </a:cubicBezTo>
                <a:cubicBezTo>
                  <a:pt x="4176" y="720"/>
                  <a:pt x="4232" y="1000"/>
                  <a:pt x="4272" y="10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D2F7B-48EB-4319-ACA2-419338027E1A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Process Brings Seductively Strong </a:t>
            </a:r>
            <a:br>
              <a:rPr lang="en-US" dirty="0" smtClean="0"/>
            </a:br>
            <a:r>
              <a:rPr lang="en-US" dirty="0" smtClean="0"/>
              <a:t>Near-Term Outcome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highly-successful process-driven company</a:t>
            </a:r>
          </a:p>
          <a:p>
            <a:pPr lvl="1" eaLnBrk="1" hangingPunct="1"/>
            <a:r>
              <a:rPr lang="en-US" sz="2400" smtClean="0"/>
              <a:t>With leading share in its market</a:t>
            </a:r>
          </a:p>
          <a:p>
            <a:pPr lvl="1" eaLnBrk="1" hangingPunct="1"/>
            <a:r>
              <a:rPr lang="en-US" sz="2400" smtClean="0"/>
              <a:t>Minimal thinking required</a:t>
            </a:r>
          </a:p>
          <a:p>
            <a:pPr lvl="1" eaLnBrk="1" hangingPunct="1"/>
            <a:r>
              <a:rPr lang="en-US" sz="2400" smtClean="0"/>
              <a:t>Few mistakes made – very efficient</a:t>
            </a:r>
          </a:p>
          <a:p>
            <a:pPr lvl="1" eaLnBrk="1" hangingPunct="1"/>
            <a:r>
              <a:rPr lang="en-US" sz="2400" smtClean="0"/>
              <a:t>Few curious innovator-mavericks remain</a:t>
            </a:r>
          </a:p>
          <a:p>
            <a:pPr lvl="1" eaLnBrk="1" hangingPunct="1"/>
            <a:r>
              <a:rPr lang="en-US" sz="2400" smtClean="0"/>
              <a:t>Very optimized processes for its existing market</a:t>
            </a:r>
          </a:p>
          <a:p>
            <a:pPr lvl="1" eaLnBrk="1" hangingPunct="1"/>
            <a:r>
              <a:rPr lang="en-US" sz="2400" smtClean="0"/>
              <a:t>Efficiency has trumped flexibility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F06C-FEF6-49F7-BE0E-44A577BF2F3A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Then the Market Shifts…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shifts due to new technology or competitors or business models</a:t>
            </a:r>
          </a:p>
          <a:p>
            <a:pPr eaLnBrk="1" hangingPunct="1"/>
            <a:r>
              <a:rPr lang="en-US" smtClean="0"/>
              <a:t>Company is unable to adapt quickly </a:t>
            </a:r>
          </a:p>
          <a:p>
            <a:pPr lvl="1" eaLnBrk="1" hangingPunct="1"/>
            <a:r>
              <a:rPr lang="en-US" smtClean="0"/>
              <a:t>because the employees are extremely good at following the existing processes, and process adherence is the value system</a:t>
            </a:r>
          </a:p>
          <a:p>
            <a:pPr eaLnBrk="1" hangingPunct="1"/>
            <a:r>
              <a:rPr lang="en-US" smtClean="0"/>
              <a:t>Company generally grinds painfully into irrelevance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9EBA8-2C33-49A3-9AE8-EE3557C7BB94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Seems Like Three Bad Options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Stay creative by staying small, but therefore have less impact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Avoid rules as you grow, and suffer chaos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Use process as you grow to drive efficient execution of current model, but cripple creativity, flexibility, and ability to thrive when your market eventually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29318-89D3-4579-8287-D78233E7E714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Fourth Option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Chaos as you grow with Ever More High Performance People – not with Rules</a:t>
            </a:r>
          </a:p>
          <a:p>
            <a:pPr lvl="1" eaLnBrk="1" hangingPunct="1"/>
            <a:r>
              <a:rPr lang="en-US" smtClean="0"/>
              <a:t>Then you can continue to mostly run informally with self-discipline, and avoid chaos</a:t>
            </a:r>
          </a:p>
          <a:p>
            <a:pPr lvl="1" eaLnBrk="1" hangingPunct="1"/>
            <a:r>
              <a:rPr lang="en-US" smtClean="0"/>
              <a:t>The run informally part is what enables and attracts creativity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51817-03E8-4CDC-8781-D75D5C2CF696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Key:  Increase Talent Density faster than Complexity Grows</a:t>
            </a:r>
          </a:p>
        </p:txBody>
      </p:sp>
      <p:sp>
        <p:nvSpPr>
          <p:cNvPr id="96258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% High Performance Employees</a:t>
            </a:r>
          </a:p>
        </p:txBody>
      </p:sp>
      <p:sp>
        <p:nvSpPr>
          <p:cNvPr id="96260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Business Complexity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02E5-77F8-4E30-835A-BE9166D30821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Increase Talent Density</a:t>
            </a:r>
          </a:p>
        </p:txBody>
      </p:sp>
      <p:sp>
        <p:nvSpPr>
          <p:cNvPr id="98306" name="Content Placeholder 6"/>
          <p:cNvSpPr>
            <a:spLocks noGrp="1"/>
          </p:cNvSpPr>
          <p:nvPr>
            <p:ph idx="1"/>
          </p:nvPr>
        </p:nvSpPr>
        <p:spPr>
          <a:xfrm>
            <a:off x="3505200" y="3429000"/>
            <a:ext cx="5181600" cy="2697163"/>
          </a:xfrm>
        </p:spPr>
        <p:txBody>
          <a:bodyPr/>
          <a:lstStyle/>
          <a:p>
            <a:pPr eaLnBrk="1" hangingPunct="1"/>
            <a:r>
              <a:rPr lang="en-US" sz="2400" smtClean="0"/>
              <a:t>Top of market compensation</a:t>
            </a:r>
          </a:p>
          <a:p>
            <a:pPr eaLnBrk="1" hangingPunct="1"/>
            <a:r>
              <a:rPr lang="en-US" sz="2400" smtClean="0"/>
              <a:t>Attract high-value people through freedom to make big impact</a:t>
            </a:r>
          </a:p>
          <a:p>
            <a:pPr eaLnBrk="1" hangingPunct="1"/>
            <a:r>
              <a:rPr lang="en-US" sz="2400" smtClean="0"/>
              <a:t>Be demanding about high performance culture</a:t>
            </a:r>
          </a:p>
        </p:txBody>
      </p:sp>
      <p:sp>
        <p:nvSpPr>
          <p:cNvPr id="98307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% High Performance Employees</a:t>
            </a:r>
          </a:p>
        </p:txBody>
      </p:sp>
      <p:sp>
        <p:nvSpPr>
          <p:cNvPr id="98308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05981-CF47-4C46-A225-BA048DC40DDC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Minimize Complexity Growth</a:t>
            </a:r>
          </a:p>
        </p:txBody>
      </p:sp>
      <p:sp>
        <p:nvSpPr>
          <p:cNvPr id="100354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0355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Business Complexity</a:t>
            </a:r>
          </a:p>
        </p:txBody>
      </p:sp>
      <p:sp>
        <p:nvSpPr>
          <p:cNvPr id="100356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6400800" cy="1828800"/>
          </a:xfrm>
        </p:spPr>
        <p:txBody>
          <a:bodyPr/>
          <a:lstStyle/>
          <a:p>
            <a:pPr eaLnBrk="1" hangingPunct="1"/>
            <a:r>
              <a:rPr lang="en-US" sz="2400" smtClean="0"/>
              <a:t>Few big products vs many small ones</a:t>
            </a:r>
          </a:p>
          <a:p>
            <a:pPr eaLnBrk="1" hangingPunct="1"/>
            <a:r>
              <a:rPr lang="en-US" sz="2400" smtClean="0"/>
              <a:t>Eliminate distracting complexity (barnacles)</a:t>
            </a:r>
          </a:p>
          <a:p>
            <a:pPr eaLnBrk="1" hangingPunct="1"/>
            <a:r>
              <a:rPr lang="en-US" sz="2400" smtClean="0"/>
              <a:t>Be wary of efficiency optimizations that increase complexity and rigidity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A1A6-06E6-40E5-8D72-CCBDCC0CEFAA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100358" name="Rectangle 1"/>
          <p:cNvSpPr>
            <a:spLocks noChangeArrowheads="1"/>
          </p:cNvSpPr>
          <p:nvPr/>
        </p:nvSpPr>
        <p:spPr bwMode="auto">
          <a:xfrm>
            <a:off x="3733800" y="54864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Note: sometimes long-term simplicity is achieved only through bursts of complexity to rework current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With the Right People,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i="1" dirty="0" smtClean="0"/>
              <a:t>Instead</a:t>
            </a:r>
            <a:r>
              <a:rPr lang="en-US" sz="4000" dirty="0" smtClean="0"/>
              <a:t> of a </a:t>
            </a:r>
            <a:br>
              <a:rPr lang="en-US" sz="4000" dirty="0" smtClean="0"/>
            </a:br>
            <a:r>
              <a:rPr lang="en-US" sz="4000" dirty="0" smtClean="0"/>
              <a:t>Culture of Process Adherence,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have a Culture of </a:t>
            </a:r>
            <a:br>
              <a:rPr lang="en-US" sz="4000" dirty="0" smtClean="0"/>
            </a:br>
            <a:r>
              <a:rPr lang="en-US" sz="4000" dirty="0" smtClean="0"/>
              <a:t>Creativity and Self-Discipline,</a:t>
            </a:r>
            <a:br>
              <a:rPr lang="en-US" sz="4000" dirty="0" smtClean="0"/>
            </a:br>
            <a:r>
              <a:rPr lang="en-US" sz="4000" dirty="0" smtClean="0"/>
              <a:t>Freedom and Responsibility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27EE-D4CB-42F8-B55F-C8F920E5B6CA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Freedom Absolute?</a:t>
            </a:r>
          </a:p>
        </p:txBody>
      </p:sp>
      <p:sp>
        <p:nvSpPr>
          <p:cNvPr id="37891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Are all rules &amp; processes bad?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39547-AF2D-4B8B-8B89-7AF274E980C4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i="1" dirty="0" smtClean="0"/>
              <a:t>actual </a:t>
            </a:r>
            <a:r>
              <a:rPr lang="en-US" dirty="0" smtClean="0"/>
              <a:t>company values, </a:t>
            </a:r>
            <a:br>
              <a:rPr lang="en-US" dirty="0" smtClean="0"/>
            </a:br>
            <a:r>
              <a:rPr lang="en-US" dirty="0" smtClean="0"/>
              <a:t>as opposed to the </a:t>
            </a:r>
            <a:br>
              <a:rPr lang="en-US" dirty="0" smtClean="0"/>
            </a:br>
            <a:r>
              <a:rPr lang="en-US" i="1" dirty="0" smtClean="0"/>
              <a:t>nice-sounding</a:t>
            </a:r>
            <a:r>
              <a:rPr lang="en-US" dirty="0" smtClean="0"/>
              <a:t> values, </a:t>
            </a:r>
            <a:br>
              <a:rPr lang="en-US" dirty="0" smtClean="0"/>
            </a:br>
            <a:r>
              <a:rPr lang="en-US" dirty="0" smtClean="0"/>
              <a:t>are shown by who gets </a:t>
            </a:r>
            <a:br>
              <a:rPr lang="en-US" dirty="0" smtClean="0"/>
            </a:br>
            <a:r>
              <a:rPr lang="en-US" dirty="0" smtClean="0"/>
              <a:t>rewarded, promoted, or let 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4A05E-C94B-4282-A58B-BDDE56DF27B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Freedom is not absolute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Like “free speech” </a:t>
            </a:r>
            <a:br>
              <a:rPr lang="en-US" dirty="0" smtClean="0"/>
            </a:br>
            <a:r>
              <a:rPr lang="en-US" dirty="0" smtClean="0"/>
              <a:t>there are some</a:t>
            </a:r>
            <a:br>
              <a:rPr lang="en-US" dirty="0" smtClean="0"/>
            </a:br>
            <a:r>
              <a:rPr lang="en-US" dirty="0" smtClean="0"/>
              <a:t>limited exceptions to </a:t>
            </a:r>
            <a:br>
              <a:rPr lang="en-US" dirty="0" smtClean="0"/>
            </a:br>
            <a:r>
              <a:rPr lang="en-US" dirty="0" smtClean="0"/>
              <a:t>“freedom at work”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63411-AEA8-46F2-AAE7-F226745DB631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Types of Necessary Rules</a:t>
            </a:r>
          </a:p>
        </p:txBody>
      </p:sp>
      <p:sp>
        <p:nvSpPr>
          <p:cNvPr id="1085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smtClean="0">
                <a:solidFill>
                  <a:srgbClr val="FF0000"/>
                </a:solidFill>
              </a:rPr>
              <a:t>Prevent irrevocable disaster</a:t>
            </a:r>
          </a:p>
          <a:p>
            <a:pPr lvl="1" eaLnBrk="1" hangingPunct="1"/>
            <a:r>
              <a:rPr lang="en-US" sz="2400" smtClean="0"/>
              <a:t>Financials produced are wrong</a:t>
            </a:r>
          </a:p>
          <a:p>
            <a:pPr lvl="1" eaLnBrk="1" hangingPunct="1"/>
            <a:r>
              <a:rPr lang="en-US" sz="2400" smtClean="0"/>
              <a:t>Hackers steal our customers’ credit card info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>
                <a:solidFill>
                  <a:srgbClr val="FF0000"/>
                </a:solidFill>
              </a:rPr>
              <a:t>Moral, ethical, legal issues</a:t>
            </a:r>
          </a:p>
          <a:p>
            <a:pPr lvl="1" eaLnBrk="1" hangingPunct="1"/>
            <a:r>
              <a:rPr lang="en-US" sz="2400" smtClean="0"/>
              <a:t>Dishonesty, harassment are intolerable</a:t>
            </a:r>
          </a:p>
          <a:p>
            <a:pPr marL="514350" indent="-514350" eaLnBrk="1" hangingPunct="1"/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36488-6F2D-4D46-B196-9EA175C403B3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Mostly, though, </a:t>
            </a:r>
            <a:r>
              <a:rPr lang="en-US" b="1" dirty="0" smtClean="0">
                <a:solidFill>
                  <a:srgbClr val="00B050"/>
                </a:solidFill>
              </a:rPr>
              <a:t>Rapid Recovery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the Right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Just fix problems quickly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High performers make very few errors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We’re in a creative-inventive market, not a safety-critical market like medicine or nuclear power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may have heard preventing error is cheaper than fixing it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Yes, in manufacturing or medicine, but…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Not so in creative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D1222-9BC5-460E-80CE-BAD063292310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“Good” versus “Bad”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“Good” process helps talented people get more done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Letting others know when you are updating code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Spend within budget each quarter so don’t have to coordinate every spending decision across departments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Regularly scheduled strategy and context meetings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“Bad” process tries to prevent recoverable mistakes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Get pre-approvals for $5k spending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 people to sign off on banner ad creative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Permission needed to hang a poster on a wall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Multi-level approval process for projects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Get 10 people to interview each candidate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18E81-08C1-4857-B6D8-839377943330}" type="slidenum">
              <a:rPr lang="en-US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Creep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“Bad” processes tend to creep in</a:t>
            </a:r>
          </a:p>
          <a:p>
            <a:pPr lvl="1" eaLnBrk="1" hangingPunct="1"/>
            <a:r>
              <a:rPr lang="en-US" smtClean="0"/>
              <a:t>Preventing errors just sounds so good</a:t>
            </a:r>
          </a:p>
          <a:p>
            <a:pPr eaLnBrk="1" hangingPunct="1"/>
            <a:r>
              <a:rPr lang="en-US" smtClean="0"/>
              <a:t>We try to get rid of rules when we can, to reinforce the point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B9706-0923-410B-A461-2C54BD59C5FD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Until 2004 we had the standard model of N days per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8CB01-B1A3-4AE2-8EBD-78B437263C79}" type="slidenum">
              <a:rPr lang="en-US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Meanwhile…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We’re all working online some nights and weekends, responding to emails at odd hours, spending some afternoons on personal time, and taking good vacations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FB353-3E47-4CB0-BB84-47ECF1819B36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employee pointed out…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We don’t track hours worked per day or per week, so why are we tracking days of vacation per year?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BB218-1DFA-4565-912C-707D2DDE6AF8}" type="slidenum">
              <a:rPr lang="en-US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realized…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We should focus on what people get done, not on how many days worked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as we don’t have an 9am-5pm workday policy, we don’t need a vacation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36F2-064D-45B5-92CD-5DB5CB0C0F41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“there is no policy or tracking”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886BD-F6DF-401C-9B63-6279111E5E81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Actual company values are the</a:t>
            </a:r>
            <a:br>
              <a:rPr lang="en-US" dirty="0" smtClean="0"/>
            </a:br>
            <a:r>
              <a:rPr lang="en-US" i="1" dirty="0" smtClean="0"/>
              <a:t>behaviors</a:t>
            </a:r>
            <a:r>
              <a:rPr lang="en-US" dirty="0" smtClean="0"/>
              <a:t> and </a:t>
            </a:r>
            <a:r>
              <a:rPr lang="en-US" i="1" dirty="0" smtClean="0"/>
              <a:t>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are </a:t>
            </a:r>
            <a:r>
              <a:rPr lang="en-US" i="1" dirty="0" smtClean="0"/>
              <a:t>valued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fellow employees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7C769-154C-4AA1-B0DA-70F2131E331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Netflix Vacation Policy </a:t>
            </a:r>
            <a:br>
              <a:rPr lang="en-US" smtClean="0"/>
            </a:br>
            <a:r>
              <a:rPr lang="en-US" smtClean="0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“there is no policy or tracking”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There is also no clothing policy at Netflix, </a:t>
            </a:r>
            <a:br>
              <a:rPr lang="en-US" dirty="0" smtClean="0"/>
            </a:br>
            <a:r>
              <a:rPr lang="en-US" dirty="0" smtClean="0"/>
              <a:t>but no one comes to work naked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Lesson: you don’t need policies for everything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A8428-4F30-4A73-A7F9-B538AC537009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Vacation Policy Doesn’t Mean </a:t>
            </a:r>
            <a:br>
              <a:rPr lang="en-US" smtClean="0"/>
            </a:br>
            <a:r>
              <a:rPr lang="en-US" smtClean="0"/>
              <a:t>No Vacation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Netflix leaders set good examples by taking big vacations – and coming back inspired to find big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895E4-7453-49E0-A035-E81FCE1E224D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 of Freedom and Responsibility…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CE6B8-E552-4039-9CCF-A19E99FF2132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companies have complex policies around what you can expense, how you travel, what gifts you can accept, etc.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Plus they have whole departments to verify compliance </a:t>
            </a:r>
            <a:br>
              <a:rPr lang="en-US" dirty="0" smtClean="0"/>
            </a:br>
            <a:r>
              <a:rPr lang="en-US" dirty="0" smtClean="0"/>
              <a:t>with these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3BAE4-6152-40FD-9EC0-978147B372FE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Netflix Policies </a:t>
            </a:r>
            <a:br>
              <a:rPr lang="en-US" sz="4000" dirty="0" smtClean="0"/>
            </a:br>
            <a:r>
              <a:rPr lang="en-US" sz="4000" dirty="0" smtClean="0"/>
              <a:t>for Expensing, Entertainment, </a:t>
            </a:r>
            <a:br>
              <a:rPr lang="en-US" sz="4000" dirty="0" smtClean="0"/>
            </a:br>
            <a:r>
              <a:rPr lang="en-US" sz="4000" dirty="0" smtClean="0"/>
              <a:t>Gifts &amp; Travel: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50"/>
                </a:solidFill>
              </a:rPr>
              <a:t>“Act in Netflix’s Best Interest”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(5 words long)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E9D67-211F-4DBE-A0C8-0C53ADC198C9}" type="slidenum">
              <a:rPr lang="en-US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“Act in Netflix’s Best Interest” </a:t>
            </a:r>
            <a:br>
              <a:rPr lang="en-US" dirty="0" smtClean="0"/>
            </a:br>
            <a:r>
              <a:rPr lang="en-US" i="1" dirty="0" smtClean="0"/>
              <a:t>Generally</a:t>
            </a:r>
            <a:r>
              <a:rPr lang="en-US" dirty="0" smtClean="0"/>
              <a:t> Means…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Expense only what you would otherwise not spend, and is worthwhile for work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Travel as you would if it were your own money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Disclose non-trivial vendor gifts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Take from Netflix only when it is inefficient to not take, and inconsequential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“taking” means, for example, printing personal documents at work or making personal calls on work phone: inconsequential and inefficient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45ED9-4A40-4ED5-9F75-D291335455FA}" type="slidenum">
              <a:rPr lang="en-US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Freedom and Responsibility</a:t>
            </a:r>
          </a:p>
        </p:txBody>
      </p:sp>
      <p:sp>
        <p:nvSpPr>
          <p:cNvPr id="1290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people say one can’t do it at scale</a:t>
            </a:r>
          </a:p>
          <a:p>
            <a:pPr eaLnBrk="1" hangingPunct="1"/>
            <a:r>
              <a:rPr lang="en-US" smtClean="0"/>
              <a:t>But since going public in 2002, which is traditionally the end of freedom, we’ve substantially </a:t>
            </a:r>
            <a:r>
              <a:rPr lang="en-US" b="1" smtClean="0">
                <a:solidFill>
                  <a:srgbClr val="00B050"/>
                </a:solidFill>
              </a:rPr>
              <a:t>increased</a:t>
            </a:r>
            <a:r>
              <a:rPr lang="en-US" smtClean="0"/>
              <a:t> talent density and employee freedom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C0904-F145-456C-A8F2-047FD5D204C7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Summary of </a:t>
            </a:r>
            <a:br>
              <a:rPr lang="en-US" sz="3600" smtClean="0"/>
            </a:br>
            <a:r>
              <a:rPr lang="en-US" sz="3600" smtClean="0"/>
              <a:t>Freedom &amp; Responsibility: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As We Grow, Minimize Rules</a:t>
            </a:r>
            <a:br>
              <a:rPr lang="en-US" sz="3600" smtClean="0"/>
            </a:b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Inhibit Chaos with Ever More </a:t>
            </a:r>
            <a:br>
              <a:rPr lang="en-US" sz="3600" smtClean="0"/>
            </a:br>
            <a:r>
              <a:rPr lang="en-US" sz="3600" smtClean="0"/>
              <a:t>High Performance People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Flexibility is More Important </a:t>
            </a:r>
            <a:br>
              <a:rPr lang="en-US" sz="3600" smtClean="0"/>
            </a:br>
            <a:r>
              <a:rPr lang="en-US" sz="3600" smtClean="0"/>
              <a:t>than Efficiency in the Long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F3104-5141-4EA3-9B13-B6D07ECFACEF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32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683A8-CFB7-4857-8F8F-5D912B69A05F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153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If you want to build a ship, </a:t>
            </a:r>
            <a:br>
              <a:rPr lang="en-US" i="1" dirty="0" smtClean="0"/>
            </a:br>
            <a:r>
              <a:rPr lang="en-US" i="1" dirty="0" smtClean="0"/>
              <a:t>don't drum up the people </a:t>
            </a:r>
            <a:br>
              <a:rPr lang="en-US" i="1" dirty="0" smtClean="0"/>
            </a:br>
            <a:r>
              <a:rPr lang="en-US" i="1" dirty="0" smtClean="0"/>
              <a:t>to gather wood, divide the </a:t>
            </a:r>
            <a:br>
              <a:rPr lang="en-US" i="1" dirty="0" smtClean="0"/>
            </a:br>
            <a:r>
              <a:rPr lang="en-US" i="1" dirty="0" smtClean="0"/>
              <a:t>work, and give orders.  </a:t>
            </a:r>
            <a:br>
              <a:rPr lang="en-US" i="1" dirty="0" smtClean="0"/>
            </a:br>
            <a:r>
              <a:rPr lang="en-US" i="1" dirty="0" smtClean="0"/>
              <a:t>Instead, teach them to yearn </a:t>
            </a:r>
            <a:br>
              <a:rPr lang="en-US" i="1" dirty="0" smtClean="0"/>
            </a:br>
            <a:r>
              <a:rPr lang="en-US" i="1" dirty="0" smtClean="0"/>
              <a:t>for the vast and endless sea.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-Antoine De Saint-Exupery,  </a:t>
            </a:r>
            <a:br>
              <a:rPr lang="en-US" sz="2700" dirty="0" smtClean="0"/>
            </a:br>
            <a:r>
              <a:rPr lang="en-US" sz="2700" dirty="0" smtClean="0"/>
              <a:t>Author of </a:t>
            </a:r>
            <a:r>
              <a:rPr lang="en-US" sz="2700" u="sng" dirty="0" smtClean="0"/>
              <a:t>The Little Prince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EE267-06E3-402E-A0E5-CC9104DB2050}" type="slidenum">
              <a:rPr lang="en-US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At Netflix, we particularly value </a:t>
            </a:r>
            <a:r>
              <a:rPr lang="en-US" dirty="0"/>
              <a:t>the following </a:t>
            </a:r>
            <a:r>
              <a:rPr lang="en-US" dirty="0" smtClean="0"/>
              <a:t>nine </a:t>
            </a:r>
            <a:r>
              <a:rPr lang="en-US" dirty="0"/>
              <a:t>behaviors and </a:t>
            </a:r>
            <a:r>
              <a:rPr lang="en-US" dirty="0" smtClean="0"/>
              <a:t>skills </a:t>
            </a:r>
            <a:br>
              <a:rPr lang="en-US" dirty="0" smtClean="0"/>
            </a:br>
            <a:r>
              <a:rPr lang="en-US" dirty="0" smtClean="0"/>
              <a:t>in our colleagues…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…meaning we hire and promote people who demonstrate these nine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85F55-512B-4CFC-A7DF-19099240C6D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best managers figure out how to get great outcomes by setting the appropriate context, rather than by trying to control their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03D7E-0842-44AB-8246-46737C77C8E5}" type="slidenum">
              <a:rPr lang="en-US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Context, not Control</a:t>
            </a:r>
          </a:p>
        </p:txBody>
      </p:sp>
      <p:sp>
        <p:nvSpPr>
          <p:cNvPr id="135170" name="Text Placeholder 2"/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4040188" cy="639763"/>
          </a:xfrm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/>
              <a:t>Context (embrace)</a:t>
            </a:r>
          </a:p>
        </p:txBody>
      </p:sp>
      <p:sp>
        <p:nvSpPr>
          <p:cNvPr id="135171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438400"/>
            <a:ext cx="4040188" cy="3951288"/>
          </a:xfrm>
        </p:spPr>
        <p:txBody>
          <a:bodyPr/>
          <a:lstStyle/>
          <a:p>
            <a:pPr eaLnBrk="1" hangingPunct="1"/>
            <a:r>
              <a:rPr lang="en-US" sz="2400" smtClean="0"/>
              <a:t>Strategy</a:t>
            </a:r>
          </a:p>
          <a:p>
            <a:pPr eaLnBrk="1" hangingPunct="1"/>
            <a:r>
              <a:rPr lang="en-US" sz="2400" smtClean="0"/>
              <a:t>Metrics</a:t>
            </a:r>
          </a:p>
          <a:p>
            <a:pPr eaLnBrk="1" hangingPunct="1"/>
            <a:r>
              <a:rPr lang="en-US" sz="2400" smtClean="0"/>
              <a:t>Assumptions</a:t>
            </a:r>
          </a:p>
          <a:p>
            <a:pPr eaLnBrk="1" hangingPunct="1"/>
            <a:r>
              <a:rPr lang="en-US" sz="2400" smtClean="0"/>
              <a:t>Objectives</a:t>
            </a:r>
          </a:p>
          <a:p>
            <a:pPr eaLnBrk="1" hangingPunct="1"/>
            <a:r>
              <a:rPr lang="en-US" sz="2400" smtClean="0"/>
              <a:t>Clearly-defined roles </a:t>
            </a:r>
          </a:p>
          <a:p>
            <a:pPr eaLnBrk="1" hangingPunct="1"/>
            <a:r>
              <a:rPr lang="en-US" sz="2400" smtClean="0"/>
              <a:t>Knowledge of the stakes</a:t>
            </a:r>
          </a:p>
          <a:p>
            <a:pPr eaLnBrk="1" hangingPunct="1"/>
            <a:r>
              <a:rPr lang="en-US" sz="2400" smtClean="0"/>
              <a:t>Transparency around decision-making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35172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828800"/>
            <a:ext cx="4041775" cy="639763"/>
          </a:xfrm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/>
              <a:t>Control (avoid)</a:t>
            </a:r>
          </a:p>
        </p:txBody>
      </p:sp>
      <p:sp>
        <p:nvSpPr>
          <p:cNvPr id="135173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pPr eaLnBrk="1" hangingPunct="1"/>
            <a:r>
              <a:rPr lang="en-US" sz="2400" smtClean="0"/>
              <a:t>Top-down decision-making</a:t>
            </a:r>
          </a:p>
          <a:p>
            <a:pPr eaLnBrk="1" hangingPunct="1"/>
            <a:r>
              <a:rPr lang="en-US" sz="2400" smtClean="0"/>
              <a:t>Management approval</a:t>
            </a:r>
          </a:p>
          <a:p>
            <a:pPr eaLnBrk="1" hangingPunct="1"/>
            <a:r>
              <a:rPr lang="en-US" sz="2400" smtClean="0"/>
              <a:t>Committees</a:t>
            </a:r>
          </a:p>
          <a:p>
            <a:pPr eaLnBrk="1" hangingPunct="1"/>
            <a:r>
              <a:rPr lang="en-US" sz="2400" smtClean="0"/>
              <a:t>Planning and process valued more than results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35174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7924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/>
              <a:t>Provide the insight and understanding to enable sound decisions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EBB07-CB8A-49C5-BCA1-52FE8C8658E0}" type="slidenum">
              <a:rPr lang="en-US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Link to company/functional goals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Relative priority (how important/how time sensitive)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Critical (needs to happen now), or…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Nice to have (when you can get to it)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Level of precision &amp; refinement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errors (credit cards handling, etc…), or…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Pretty good / can correct errors (website), or…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Rough (experimental)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stakeholders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Key metrics / definition of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FA62E-60BB-4BB9-B514-BC3367F16D81}" type="slidenum">
              <a:rPr lang="en-US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Managers: When one of your talented people</a:t>
            </a:r>
            <a:br>
              <a:rPr lang="en-US" dirty="0" smtClean="0"/>
            </a:br>
            <a:r>
              <a:rPr lang="en-US" dirty="0" smtClean="0"/>
              <a:t>does something dumb,</a:t>
            </a:r>
            <a:br>
              <a:rPr lang="en-US" dirty="0" smtClean="0"/>
            </a:br>
            <a:r>
              <a:rPr lang="en-US" i="1" dirty="0" smtClean="0"/>
              <a:t>don’t blame them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Instead, </a:t>
            </a:r>
            <a:br>
              <a:rPr lang="en-US" dirty="0" smtClean="0"/>
            </a:br>
            <a:r>
              <a:rPr lang="en-US" dirty="0" smtClean="0"/>
              <a:t>ask yourself what context</a:t>
            </a:r>
            <a:br>
              <a:rPr lang="en-US" dirty="0" smtClean="0"/>
            </a:br>
            <a:r>
              <a:rPr lang="en-US" dirty="0" smtClean="0"/>
              <a:t>you failed to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D1949-5D6B-4A57-854E-7BB6D0E8A6EC}" type="slidenum">
              <a:rPr lang="en-US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Managers: When you are tempted to “control” your people, ask yourself what context you could set instead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Are </a:t>
            </a:r>
            <a:r>
              <a:rPr lang="en-US" i="1" dirty="0" smtClean="0"/>
              <a:t>you</a:t>
            </a:r>
            <a:r>
              <a:rPr lang="en-US" dirty="0" smtClean="0"/>
              <a:t> articulate and inspiring enough about goals and strategies?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03F37-E638-4E0C-8833-612F6625E3FA}" type="slidenum">
              <a:rPr lang="en-US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Managing Through Context?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High performance people will do better work if they understand the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FF0F8-5BFC-473D-9DE4-2BBB17A0055E}" type="slidenum">
              <a:rPr lang="en-US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Investing in Context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This is why we do new employee college, frequent department meetings, and why we are so open internally about strategies and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772DF-88AF-4A16-AE63-B397FBAA1C43}" type="slidenum">
              <a:rPr lang="en-US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Exceptions to “Context, not Control”</a:t>
            </a:r>
            <a:endParaRPr lang="en-US" dirty="0"/>
          </a:p>
        </p:txBody>
      </p:sp>
      <p:sp>
        <p:nvSpPr>
          <p:cNvPr id="142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can be important in emergency </a:t>
            </a:r>
          </a:p>
          <a:p>
            <a:pPr lvl="1" eaLnBrk="1" hangingPunct="1"/>
            <a:r>
              <a:rPr lang="en-US" smtClean="0"/>
              <a:t>No time to take long-term capacity-building view</a:t>
            </a:r>
          </a:p>
          <a:p>
            <a:pPr eaLnBrk="1" hangingPunct="1"/>
            <a:r>
              <a:rPr lang="en-US" smtClean="0"/>
              <a:t>Control can be important when someone is still learning their area</a:t>
            </a:r>
          </a:p>
          <a:p>
            <a:pPr lvl="1" eaLnBrk="1" hangingPunct="1"/>
            <a:r>
              <a:rPr lang="en-US" smtClean="0"/>
              <a:t>Takes time to pick up the necessary context</a:t>
            </a:r>
          </a:p>
          <a:p>
            <a:pPr eaLnBrk="1" hangingPunct="1"/>
            <a:r>
              <a:rPr lang="en-US" smtClean="0"/>
              <a:t>Control can be important when you have the wrong person in a role</a:t>
            </a:r>
          </a:p>
          <a:p>
            <a:pPr lvl="1" eaLnBrk="1" hangingPunct="1"/>
            <a:r>
              <a:rPr lang="en-US" smtClean="0"/>
              <a:t>Temporarily, no doubt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36359-A393-4BC4-BD91-CBAC3322C333}" type="slidenum">
              <a:rPr lang="en-US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Highly Aligned, Loosely Coupled</a:t>
            </a:r>
          </a:p>
          <a:p>
            <a:pPr eaLnBrk="1" hangingPunct="1"/>
            <a:r>
              <a:rPr lang="en-US" smtClean="0"/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B11B7-C18F-4242-A346-0C10147948DA}" type="slidenum">
              <a:rPr lang="en-US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Models of Corporate Teamwork</a:t>
            </a:r>
            <a:endParaRPr lang="en-US" dirty="0"/>
          </a:p>
        </p:txBody>
      </p:sp>
      <p:sp>
        <p:nvSpPr>
          <p:cNvPr id="144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Tightly Coupled Monolith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Independent Silos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Highly Aligned, Loosely Coupled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361F-651E-4634-857A-3BD24ED43F87}" type="slidenum">
              <a:rPr lang="en-US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You make wise decisions (people, technical, business, and creative) despite ambiguity </a:t>
            </a:r>
          </a:p>
          <a:p>
            <a:endParaRPr lang="en-US" sz="2000"/>
          </a:p>
          <a:p>
            <a:r>
              <a:rPr lang="en-US" sz="2000"/>
              <a:t>You identify root causes, and get beyond treating symptoms </a:t>
            </a:r>
          </a:p>
          <a:p>
            <a:endParaRPr lang="en-US" sz="2000"/>
          </a:p>
          <a:p>
            <a:r>
              <a:rPr lang="en-US" sz="2000"/>
              <a:t>You think strategically, and can articulate what you are, </a:t>
            </a:r>
            <a:r>
              <a:rPr lang="en-US" sz="2000" i="1"/>
              <a:t>and are not</a:t>
            </a:r>
            <a:r>
              <a:rPr lang="en-US" sz="2000"/>
              <a:t>, trying to do </a:t>
            </a:r>
          </a:p>
          <a:p>
            <a:endParaRPr lang="en-US" sz="2000"/>
          </a:p>
          <a:p>
            <a:r>
              <a:rPr lang="en-US" sz="2000"/>
              <a:t>You smartly separate what must be done well now, and what can be improved later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E6DDE-A258-4014-AE0D-4A74E3EE0FC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23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Judgment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Tightly Coupled Monolith</a:t>
            </a:r>
          </a:p>
        </p:txBody>
      </p:sp>
      <p:sp>
        <p:nvSpPr>
          <p:cNvPr id="145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Senior management reviews nearly all tactics</a:t>
            </a:r>
          </a:p>
          <a:p>
            <a:pPr lvl="1" eaLnBrk="1" hangingPunct="1"/>
            <a:r>
              <a:rPr lang="en-US" smtClean="0"/>
              <a:t>e.g., CEO reviews all job offers or advertising</a:t>
            </a:r>
          </a:p>
          <a:p>
            <a:pPr eaLnBrk="1" hangingPunct="1"/>
            <a:r>
              <a:rPr lang="en-US" smtClean="0"/>
              <a:t>Lots of x-departmental buy-in meetings</a:t>
            </a:r>
          </a:p>
          <a:p>
            <a:pPr eaLnBrk="1" hangingPunct="1"/>
            <a:r>
              <a:rPr lang="en-US" smtClean="0"/>
              <a:t>Keeping other internal groups happy has equal precedence with pleasing customers</a:t>
            </a:r>
          </a:p>
          <a:p>
            <a:pPr eaLnBrk="1" hangingPunct="1"/>
            <a:r>
              <a:rPr lang="en-US" smtClean="0"/>
              <a:t>Mavericks get exhausted trying to innovate</a:t>
            </a:r>
          </a:p>
          <a:p>
            <a:pPr eaLnBrk="1" hangingPunct="1"/>
            <a:r>
              <a:rPr lang="en-US" smtClean="0"/>
              <a:t>Highly coordinated through centralization, but very slow, and slowness increases with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0DD00-DFFD-4BBE-BC1E-1CD655650652}" type="slidenum">
              <a:rPr lang="en-US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Silos</a:t>
            </a:r>
          </a:p>
        </p:txBody>
      </p:sp>
      <p:sp>
        <p:nvSpPr>
          <p:cNvPr id="146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group executes on their objectives with little coordination</a:t>
            </a:r>
          </a:p>
          <a:p>
            <a:pPr lvl="1" eaLnBrk="1" hangingPunct="1"/>
            <a:r>
              <a:rPr lang="en-US" smtClean="0"/>
              <a:t>Everyone does their own thing</a:t>
            </a:r>
          </a:p>
          <a:p>
            <a:pPr eaLnBrk="1" hangingPunct="1"/>
            <a:r>
              <a:rPr lang="en-US" smtClean="0"/>
              <a:t>Work that requires coordination suffers</a:t>
            </a:r>
          </a:p>
          <a:p>
            <a:pPr eaLnBrk="1" hangingPunct="1"/>
            <a:r>
              <a:rPr lang="en-US" smtClean="0"/>
              <a:t>Alienation and suspicion between departments</a:t>
            </a:r>
          </a:p>
          <a:p>
            <a:pPr eaLnBrk="1" hangingPunct="1"/>
            <a:r>
              <a:rPr lang="en-US" smtClean="0"/>
              <a:t>Only works well when areas are independent</a:t>
            </a:r>
          </a:p>
          <a:p>
            <a:pPr lvl="1" eaLnBrk="1" hangingPunct="1"/>
            <a:r>
              <a:rPr lang="en-US" smtClean="0"/>
              <a:t>e.g., aircraft engines and blenders for GE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E0220-6C9D-4DC6-BB6F-B1A9CF7D6112}" type="slidenum">
              <a:rPr lang="en-US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#3 is the Netflix Choice</a:t>
            </a:r>
          </a:p>
        </p:txBody>
      </p:sp>
      <p:sp>
        <p:nvSpPr>
          <p:cNvPr id="147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Tightly Coupled Monolith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Independent Silos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smtClean="0">
                <a:solidFill>
                  <a:srgbClr val="00B050"/>
                </a:solidFill>
              </a:rPr>
              <a:t>Highly Aligned, Loosely Coupled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68134-D107-4B69-B746-B77F340D9587}" type="slidenum">
              <a:rPr lang="en-US"/>
              <a:pPr>
                <a:defRPr/>
              </a:pPr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Highly Aligned, Loosely Coupled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Highly Aligned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Strategy and goals are clear, specific, broadly understood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Team interactions focused on strategy and goals, rather than tactics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Requires large investment in management time to be transparent and articulate and perceptive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Loosely Coupled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Minimal cross-functional meetings except to get aligned on goals and strategy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Trust between groups on tactics without previewing/approving each one – so groups can move fast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Leaders reaching out proactively for ad-hoc coordination and perspective as appropriate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Occasional post-mortems on tactics necessary to increase alignment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76F91-848D-48FA-AE47-3FD8B1EC6E03}" type="slidenum">
              <a:rPr lang="en-US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Highly Aligned, Loosely Coupled teamwork effectiveness </a:t>
            </a:r>
            <a:br>
              <a:rPr lang="en-US" dirty="0" smtClean="0"/>
            </a:br>
            <a:r>
              <a:rPr lang="en-US" dirty="0" smtClean="0"/>
              <a:t>depends on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high performance </a:t>
            </a:r>
            <a:r>
              <a:rPr lang="en-US" dirty="0" smtClean="0"/>
              <a:t>people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good 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 is to be </a:t>
            </a:r>
            <a:br>
              <a:rPr lang="en-US" dirty="0" smtClean="0"/>
            </a:br>
            <a:r>
              <a:rPr lang="en-US" b="1" dirty="0" smtClean="0"/>
              <a:t>Big and Fast and Flexible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FC758-C3B8-4C77-A5DD-889D843A9314}" type="slidenum">
              <a:rPr lang="en-US"/>
              <a:pPr>
                <a:defRPr/>
              </a:pPr>
              <a:t>94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50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 are what we Value</a:t>
            </a:r>
          </a:p>
          <a:p>
            <a:pPr eaLnBrk="1" hangingPunct="1"/>
            <a:r>
              <a:rPr lang="en-US" smtClean="0"/>
              <a:t>High Performance </a:t>
            </a:r>
          </a:p>
          <a:p>
            <a:pPr eaLnBrk="1" hangingPunct="1"/>
            <a:r>
              <a:rPr lang="en-US" smtClean="0"/>
              <a:t>Freedom &amp; Responsibility</a:t>
            </a:r>
          </a:p>
          <a:p>
            <a:pPr eaLnBrk="1" hangingPunct="1"/>
            <a:r>
              <a:rPr lang="en-US" smtClean="0"/>
              <a:t>Context, not Control</a:t>
            </a:r>
          </a:p>
          <a:p>
            <a:pPr eaLnBrk="1" hangingPunct="1"/>
            <a:r>
              <a:rPr lang="en-US" smtClean="0"/>
              <a:t>Highly Aligned, Loosely Coupled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Pay Top of Market</a:t>
            </a:r>
          </a:p>
          <a:p>
            <a:pPr eaLnBrk="1" hangingPunct="1"/>
            <a:r>
              <a:rPr lang="en-US" smtClean="0"/>
              <a:t>Promotions &amp; Development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59F8D-87AC-48F2-8553-0210B080B477}" type="slidenum">
              <a:rPr lang="en-US"/>
              <a:pPr>
                <a:defRPr/>
              </a:pPr>
              <a:t>95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Pay Top of Market </a:t>
            </a:r>
            <a:br>
              <a:rPr lang="en-US" dirty="0" smtClean="0"/>
            </a:br>
            <a:r>
              <a:rPr lang="en-US" dirty="0" smtClean="0"/>
              <a:t>is Core to</a:t>
            </a:r>
            <a:br>
              <a:rPr lang="en-US" dirty="0" smtClean="0"/>
            </a:br>
            <a:r>
              <a:rPr lang="en-US" dirty="0" smtClean="0"/>
              <a:t>High Performance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One outstanding employee gets more done and costs less than two adequate employees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We endeavor to have only </a:t>
            </a:r>
            <a:br>
              <a:rPr lang="en-US" dirty="0" smtClean="0"/>
            </a:br>
            <a:r>
              <a:rPr lang="en-US" dirty="0" smtClean="0"/>
              <a:t>outstanding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D763A-537B-4812-AE07-E925AF52C3E6}" type="slidenum">
              <a:rPr lang="en-US"/>
              <a:pPr>
                <a:defRPr/>
              </a:pPr>
              <a:t>96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Tests for Top of Market </a:t>
            </a:r>
            <a:br>
              <a:rPr lang="en-US" dirty="0" smtClean="0"/>
            </a:br>
            <a:r>
              <a:rPr lang="en-US" dirty="0" smtClean="0"/>
              <a:t>for a Person</a:t>
            </a:r>
            <a:endParaRPr lang="en-US" dirty="0"/>
          </a:p>
        </p:txBody>
      </p:sp>
      <p:sp>
        <p:nvSpPr>
          <p:cNvPr id="152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What could person get elsewhere?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What would we pay for replacement?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What would we pay to keep that person?</a:t>
            </a:r>
          </a:p>
          <a:p>
            <a:pPr marL="914400" lvl="1" indent="-514350" eaLnBrk="1" hangingPunct="1"/>
            <a:r>
              <a:rPr lang="en-US" smtClean="0"/>
              <a:t>If they had a bigger offer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06F68-51E9-4961-83EB-2B1CAAC354F8}" type="slidenum">
              <a:rPr lang="en-US"/>
              <a:pPr>
                <a:defRPr/>
              </a:pPr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Takes Great Judgment</a:t>
            </a:r>
          </a:p>
        </p:txBody>
      </p:sp>
      <p:sp>
        <p:nvSpPr>
          <p:cNvPr id="153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keep each employee at top of market </a:t>
            </a:r>
            <a:r>
              <a:rPr lang="en-US" i="1" smtClean="0"/>
              <a:t>for that person </a:t>
            </a:r>
          </a:p>
          <a:p>
            <a:pPr lvl="1" eaLnBrk="1" hangingPunct="1"/>
            <a:r>
              <a:rPr lang="en-US" smtClean="0"/>
              <a:t>Pay them more than anyone else likely would</a:t>
            </a:r>
          </a:p>
          <a:p>
            <a:pPr lvl="1" eaLnBrk="1" hangingPunct="1"/>
            <a:r>
              <a:rPr lang="en-US" smtClean="0"/>
              <a:t>Pay them as much as a replacement would cost</a:t>
            </a:r>
          </a:p>
          <a:p>
            <a:pPr lvl="1" eaLnBrk="1" hangingPunct="1"/>
            <a:r>
              <a:rPr lang="en-US" smtClean="0"/>
              <a:t>Pay them as much as we would pay to keep them if they had higher offer from elsewhere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B330E-0EC4-4469-AF51-5CF134F89288}" type="slidenum">
              <a:rPr lang="en-US"/>
              <a:pPr>
                <a:defRPr/>
              </a:pPr>
              <a:t>98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Titles Not Very Helpful</a:t>
            </a:r>
          </a:p>
        </p:txBody>
      </p:sp>
      <p:sp>
        <p:nvSpPr>
          <p:cNvPr id="154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Lots of people have the title “Major League Pitcher” but they are not all equally effective</a:t>
            </a:r>
          </a:p>
          <a:p>
            <a:pPr eaLnBrk="1" hangingPunct="1"/>
            <a:r>
              <a:rPr lang="en-US" smtClean="0"/>
              <a:t>Similarly, all people with the title “Senior Marketing Manager” or “Director of Engineering” are not equally effective</a:t>
            </a:r>
          </a:p>
          <a:p>
            <a:pPr eaLnBrk="1" hangingPunct="1"/>
            <a:r>
              <a:rPr lang="en-US" smtClean="0"/>
              <a:t>So the art of compensation is answering the Three Tests for each employee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66B-5F88-4B22-AEE9-6E0D8B302292}" type="slidenum">
              <a:rPr lang="en-US"/>
              <a:pPr>
                <a:defRPr/>
              </a:pPr>
              <a:t>99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4320</TotalTime>
  <Words>4468</Words>
  <Application>Microsoft Office PowerPoint</Application>
  <PresentationFormat>On-screen Show (4:3)</PresentationFormat>
  <Paragraphs>712</Paragraphs>
  <Slides>126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126</vt:i4>
      </vt:variant>
    </vt:vector>
  </HeadingPairs>
  <TitlesOfParts>
    <vt:vector size="129" baseType="lpstr">
      <vt:lpstr>Calibri</vt:lpstr>
      <vt:lpstr>Arial</vt:lpstr>
      <vt:lpstr>Office Theme</vt:lpstr>
      <vt:lpstr>Netflix Culture: Freedom &amp; Responsibility  </vt:lpstr>
      <vt:lpstr>We Seek Excellence</vt:lpstr>
      <vt:lpstr>Seven Aspects of our Culture</vt:lpstr>
      <vt:lpstr>Many companies have nice sounding value statements displayed in the lobby, such as: </vt:lpstr>
      <vt:lpstr>Enron, whose leaders went to jail,  and which went bankrupt from fraud,  had these values displayed in their lobby:</vt:lpstr>
      <vt:lpstr>The actual company values,  as opposed to the  nice-sounding values,  are shown by who gets  rewarded, promoted, or let go</vt:lpstr>
      <vt:lpstr>Actual company values are the behaviors and skills that are valued  in fellow employees</vt:lpstr>
      <vt:lpstr> At Netflix, we particularly value the following nine behaviors and skills  in our colleagues…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Seven Aspects of our Culture</vt:lpstr>
      <vt:lpstr>Imagine if every person at Netflix  is someone you  respect and learn from…</vt:lpstr>
      <vt:lpstr>Great Workplace is  Stunning Colleagues</vt:lpstr>
      <vt:lpstr>Like every company,  we try to hire well</vt:lpstr>
      <vt:lpstr>Unlike many companies,  we practice:   adequate performance gets a generous severance package</vt:lpstr>
      <vt:lpstr>We’re a team, not a family  We’re like a pro sports team,  not a kid’s recreational team  Netflix leaders hire, develop and cut smartly,  so we have stars in every position</vt:lpstr>
      <vt:lpstr>The Keeper Test Managers Use:</vt:lpstr>
      <vt:lpstr>The Keeper Test Managers Use:</vt:lpstr>
      <vt:lpstr>Honesty Always</vt:lpstr>
      <vt:lpstr>Honesty Always</vt:lpstr>
      <vt:lpstr> All of Us are Responsible  for Ensuring We Live our Values</vt:lpstr>
      <vt:lpstr>Pro Sports Team Metaphor is Good, but Imperfect</vt:lpstr>
      <vt:lpstr>Corporate Team</vt:lpstr>
      <vt:lpstr>We Help Each Other  To Be Great</vt:lpstr>
      <vt:lpstr>Isn’t Loyalty Good?   What about Hard Workers? What about Brilliant Jerks?  </vt:lpstr>
      <vt:lpstr>Loyalty is Good</vt:lpstr>
      <vt:lpstr>Hard Work – Not Relevant</vt:lpstr>
      <vt:lpstr>Brilliant Jerks</vt:lpstr>
      <vt:lpstr>Why are we so insistent on  high performance?</vt:lpstr>
      <vt:lpstr>Why are we so insistent on  high performance?</vt:lpstr>
      <vt:lpstr>Our High Performance Culture  Not Right for Everyone</vt:lpstr>
      <vt:lpstr>Seven Aspects of our Culture</vt:lpstr>
      <vt:lpstr>The Rare Responsible Person</vt:lpstr>
      <vt:lpstr>Responsible People  Thrive on Freedom,  and are Worthy of Freedom</vt:lpstr>
      <vt:lpstr>Our model is to increase  employee freedom as we grow, rather than limit it,  to continue to attract and nourish innovative people,  so we have better chance of  sustained success</vt:lpstr>
      <vt:lpstr>Most Companies   Curtail Freedom as they get Bigger</vt:lpstr>
      <vt:lpstr>Why Do Most Companies  Curtail Freedom  and Become Bureaucratic  as they Grow?</vt:lpstr>
      <vt:lpstr>Desire for Bigger Positive Impact  Creates Growth</vt:lpstr>
      <vt:lpstr>Growth Increases Complexity</vt:lpstr>
      <vt:lpstr>Growth Also Often Shrinks Talent Density</vt:lpstr>
      <vt:lpstr>Chaos Emerges</vt:lpstr>
      <vt:lpstr>Process Emerges to Stop the Chaos</vt:lpstr>
      <vt:lpstr>Process-focus Drives More Talent Out</vt:lpstr>
      <vt:lpstr>Process Brings Seductively Strong  Near-Term Outcome</vt:lpstr>
      <vt:lpstr>Then the Market Shifts…</vt:lpstr>
      <vt:lpstr>Seems Like Three Bad Options</vt:lpstr>
      <vt:lpstr>A Fourth Option</vt:lpstr>
      <vt:lpstr>The Key:  Increase Talent Density faster than Complexity Grows</vt:lpstr>
      <vt:lpstr>Increase Talent Density</vt:lpstr>
      <vt:lpstr>Minimize Complexity Growth</vt:lpstr>
      <vt:lpstr>With the Right People,    Instead of a  Culture of Process Adherence,   We have a Culture of  Creativity and Self-Discipline, Freedom and Responsibility</vt:lpstr>
      <vt:lpstr>Is Freedom Absolute?</vt:lpstr>
      <vt:lpstr>Freedom is not absolute  Like “free speech”  there are some limited exceptions to  “freedom at work”</vt:lpstr>
      <vt:lpstr>Two Types of Necessary Rules</vt:lpstr>
      <vt:lpstr>Mostly, though, Rapid Recovery is  the Right Model</vt:lpstr>
      <vt:lpstr>“Good” versus “Bad” Process</vt:lpstr>
      <vt:lpstr>Rule Creep</vt:lpstr>
      <vt:lpstr>Example: Netflix Vacation Policy  and Tracking</vt:lpstr>
      <vt:lpstr>Meanwhile…</vt:lpstr>
      <vt:lpstr>An employee pointed out…</vt:lpstr>
      <vt:lpstr>We realized…</vt:lpstr>
      <vt:lpstr>Netflix Vacation Policy  and Tracking</vt:lpstr>
      <vt:lpstr>Netflix Vacation Policy  and Tracking</vt:lpstr>
      <vt:lpstr>No Vacation Policy Doesn’t Mean  No Vacation</vt:lpstr>
      <vt:lpstr>Another Example of Freedom and Responsibility…</vt:lpstr>
      <vt:lpstr>Most companies have complex policies around what you can expense, how you travel, what gifts you can accept, etc.   Plus they have whole departments to verify compliance  with these policies</vt:lpstr>
      <vt:lpstr>Netflix Policies  for Expensing, Entertainment,  Gifts &amp; Travel:</vt:lpstr>
      <vt:lpstr>“Act in Netflix’s Best Interest”  Generally Means…</vt:lpstr>
      <vt:lpstr>Freedom and Responsibility</vt:lpstr>
      <vt:lpstr>Summary of  Freedom &amp; Responsibility:  As We Grow, Minimize Rules   Inhibit Chaos with Ever More  High Performance People  Flexibility is More Important  than Efficiency in the Long Term</vt:lpstr>
      <vt:lpstr>Seven Aspects of our Culture</vt:lpstr>
      <vt:lpstr> If you want to build a ship,  don't drum up the people  to gather wood, divide the  work, and give orders.   Instead, teach them to yearn  for the vast and endless sea.  -Antoine De Saint-Exupery,   Author of The Little Prince</vt:lpstr>
      <vt:lpstr>The best managers figure out how to get great outcomes by setting the appropriate context, rather than by trying to control their people</vt:lpstr>
      <vt:lpstr>Context, not Control</vt:lpstr>
      <vt:lpstr>Good Context</vt:lpstr>
      <vt:lpstr>Managers: When one of your talented people does something dumb, don’t blame them  Instead,  ask yourself what context you failed to set</vt:lpstr>
      <vt:lpstr>Managers: When you are tempted to “control” your people, ask yourself what context you could set instead </vt:lpstr>
      <vt:lpstr>Why Managing Through Context?</vt:lpstr>
      <vt:lpstr>Investing in Context</vt:lpstr>
      <vt:lpstr>Exceptions to “Context, not Control”</vt:lpstr>
      <vt:lpstr>Seven Aspects of our Culture</vt:lpstr>
      <vt:lpstr>Three Models of Corporate Teamwork</vt:lpstr>
      <vt:lpstr>Tightly Coupled Monolith</vt:lpstr>
      <vt:lpstr>Independent Silos</vt:lpstr>
      <vt:lpstr>#3 is the Netflix Choice</vt:lpstr>
      <vt:lpstr>Highly Aligned, Loosely Coupled</vt:lpstr>
      <vt:lpstr>Highly Aligned, Loosely Coupled teamwork effectiveness  depends on  high performance people  and good context  Goal is to be  Big and Fast and Flexible</vt:lpstr>
      <vt:lpstr>Seven Aspects of our Culture</vt:lpstr>
      <vt:lpstr>Pay Top of Market  is Core to High Performance Culture</vt:lpstr>
      <vt:lpstr>Three Tests for Top of Market  for a Person</vt:lpstr>
      <vt:lpstr>Takes Great Judgment</vt:lpstr>
      <vt:lpstr>Titles Not Very Helpful</vt:lpstr>
      <vt:lpstr>Annual Comp Review</vt:lpstr>
      <vt:lpstr>No Fixed Budgets</vt:lpstr>
      <vt:lpstr>Compensation Over Time</vt:lpstr>
      <vt:lpstr>Compensation Not Dependent  on Netflix Success</vt:lpstr>
      <vt:lpstr>Bad Comp Practices</vt:lpstr>
      <vt:lpstr>When Top of Market Comp  Done Right...</vt:lpstr>
      <vt:lpstr>Versus Traditional Model</vt:lpstr>
      <vt:lpstr>Employee Success</vt:lpstr>
      <vt:lpstr>Good For Each Employee to Understand Their Market Value</vt:lpstr>
      <vt:lpstr>Efficiency</vt:lpstr>
      <vt:lpstr>Optional Options</vt:lpstr>
      <vt:lpstr>Details on Stock Options</vt:lpstr>
      <vt:lpstr>No Vesting or Deferred Comp</vt:lpstr>
      <vt:lpstr>No Ranking Against Other Employees</vt:lpstr>
      <vt:lpstr>Seven Aspects of our Culture</vt:lpstr>
      <vt:lpstr>In some time periods, in some groups, there will be lots of opportunity and growth at Netflix</vt:lpstr>
      <vt:lpstr>Baseball Analogy: Minors to Majors</vt:lpstr>
      <vt:lpstr>Netflix Doesn’t Have to Be for Life</vt:lpstr>
      <vt:lpstr>Two Necessary Conditions  for Promotion</vt:lpstr>
      <vt:lpstr>Timing</vt:lpstr>
      <vt:lpstr>Development</vt:lpstr>
      <vt:lpstr>Career “Planning” Not for Us</vt:lpstr>
      <vt:lpstr>We Support Self-Improvement</vt:lpstr>
      <vt:lpstr>We want people to manage  their own career growth,  and not rely on a corporation  for “planning” their careers</vt:lpstr>
      <vt:lpstr>Your Economic Security is based on your Skills and Reputation</vt:lpstr>
      <vt:lpstr>Seven Aspects of our Culture</vt:lpstr>
      <vt:lpstr>We keep improving our culture as we grow  We try to get better at seeking excellence</vt:lpstr>
    </vt:vector>
  </TitlesOfParts>
  <Company>Netflix,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Netflix  Freedom &amp; Responsibility  Culture</dc:title>
  <dc:creator>Reed Hastings</dc:creator>
  <cp:lastModifiedBy>CarHeaCormack</cp:lastModifiedBy>
  <cp:revision>315</cp:revision>
  <dcterms:created xsi:type="dcterms:W3CDTF">2008-04-07T16:47:21Z</dcterms:created>
  <dcterms:modified xsi:type="dcterms:W3CDTF">2013-02-01T16:12:46Z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0x010100F7F7BB66D2B8D54B88D9D9A00CA90BEE</vt:lpwstr>
  </property>
  <property fmtid="{D5CDD505-2E9C-101B-9397-08002B2CF9AE}" pid="3" name="Order">
    <vt:r8>400</vt:r8>
  </property>
  <property fmtid="{D5CDD505-2E9C-101B-9397-08002B2CF9AE}" pid="4" name="TemplateUrl">
    <vt:lpwstr/>
  </property>
  <property fmtid="{D5CDD505-2E9C-101B-9397-08002B2CF9AE}" pid="5" name="_CopySource">
    <vt:lpwstr/>
  </property>
  <property fmtid="{D5CDD505-2E9C-101B-9397-08002B2CF9AE}" pid="6" name="xd_ProgID">
    <vt:lpwstr/>
  </property>
</Properties>
</file>